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Lst>
  <p:notesMasterIdLst>
    <p:notesMasterId r:id="rId4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80" r:id="rId20"/>
    <p:sldId id="281" r:id="rId21"/>
    <p:sldId id="282" r:id="rId22"/>
    <p:sldId id="283" r:id="rId23"/>
    <p:sldId id="284" r:id="rId24"/>
    <p:sldId id="285" r:id="rId25"/>
    <p:sldId id="286" r:id="rId26"/>
    <p:sldId id="287" r:id="rId27"/>
    <p:sldId id="288" r:id="rId28"/>
    <p:sldId id="289" r:id="rId29"/>
    <p:sldId id="296" r:id="rId30"/>
    <p:sldId id="291" r:id="rId31"/>
    <p:sldId id="292" r:id="rId32"/>
    <p:sldId id="293" r:id="rId33"/>
    <p:sldId id="297" r:id="rId34"/>
    <p:sldId id="302" r:id="rId35"/>
    <p:sldId id="303" r:id="rId36"/>
    <p:sldId id="301" r:id="rId37"/>
    <p:sldId id="304" r:id="rId38"/>
    <p:sldId id="305" r:id="rId39"/>
    <p:sldId id="300" r:id="rId40"/>
    <p:sldId id="306" r:id="rId41"/>
    <p:sldId id="307" r:id="rId42"/>
    <p:sldId id="299" r:id="rId43"/>
    <p:sldId id="308" r:id="rId44"/>
    <p:sldId id="309" r:id="rId45"/>
    <p:sldId id="310" r:id="rId46"/>
    <p:sldId id="295"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940675A-B579-460E-94D1-54222C63F5D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91" autoAdjust="0"/>
    <p:restoredTop sz="94660"/>
  </p:normalViewPr>
  <p:slideViewPr>
    <p:cSldViewPr snapToGrid="0">
      <p:cViewPr varScale="1">
        <p:scale>
          <a:sx n="78" d="100"/>
          <a:sy n="78" d="100"/>
        </p:scale>
        <p:origin x="173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48A67B-7E4F-4D07-A546-901271C2F400}" type="datetimeFigureOut">
              <a:rPr lang="en-IN"/>
              <a:t>12-05-2025</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A14C15-5C26-4A88-B25F-C86740971917}" type="slidenum">
              <a:rPr lang="en-IN"/>
              <a:t>‹#›</a:t>
            </a:fld>
            <a:endParaRPr lang="en-IN"/>
          </a:p>
        </p:txBody>
      </p:sp>
    </p:spTree>
    <p:extLst>
      <p:ext uri="{BB962C8B-B14F-4D97-AF65-F5344CB8AC3E}">
        <p14:creationId xmlns:p14="http://schemas.microsoft.com/office/powerpoint/2010/main" val="1192988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54967AF-8F25-4404-8AF6-347A46CCAEE1}" type="slidenum">
              <a:rPr lang="en-IN"/>
              <a:t>1</a:t>
            </a:fld>
            <a:endParaRPr lang="en-IN"/>
          </a:p>
        </p:txBody>
      </p:sp>
    </p:spTree>
    <p:extLst>
      <p:ext uri="{BB962C8B-B14F-4D97-AF65-F5344CB8AC3E}">
        <p14:creationId xmlns:p14="http://schemas.microsoft.com/office/powerpoint/2010/main" val="1181501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28A14C15-5C26-4A88-B25F-C86740971917}" type="slidenum">
              <a:rPr lang="en-IN"/>
              <a:t>2</a:t>
            </a:fld>
            <a:endParaRPr lang="en-IN"/>
          </a:p>
        </p:txBody>
      </p:sp>
    </p:spTree>
    <p:extLst>
      <p:ext uri="{BB962C8B-B14F-4D97-AF65-F5344CB8AC3E}">
        <p14:creationId xmlns:p14="http://schemas.microsoft.com/office/powerpoint/2010/main" val="796575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8A14C15-5C26-4A88-B25F-C86740971917}" type="slidenum">
              <a:rPr lang="en-IN"/>
              <a:t>14</a:t>
            </a:fld>
            <a:endParaRPr lang="en-IN"/>
          </a:p>
        </p:txBody>
      </p:sp>
    </p:spTree>
    <p:extLst>
      <p:ext uri="{BB962C8B-B14F-4D97-AF65-F5344CB8AC3E}">
        <p14:creationId xmlns:p14="http://schemas.microsoft.com/office/powerpoint/2010/main" val="1995669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1A39CE7-06EB-4D72-85F6-F346CF2EC3B2}" type="datetime1">
              <a:rPr lang="en-IN"/>
              <a:t>12-05-2025</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GB"/>
              <a:t>DEPARMENT OF CS&amp;E, MITT</a:t>
            </a:r>
            <a:endParaRPr lang="en-IN"/>
          </a:p>
        </p:txBody>
      </p:sp>
      <p:sp>
        <p:nvSpPr>
          <p:cNvPr id="9" name="Slide Number Placeholder 8"/>
          <p:cNvSpPr>
            <a:spLocks noGrp="1"/>
          </p:cNvSpPr>
          <p:nvPr>
            <p:ph type="sldNum" sz="quarter" idx="12"/>
          </p:nvPr>
        </p:nvSpPr>
        <p:spPr/>
        <p:txBody>
          <a:bodyPr/>
          <a:lstStyle/>
          <a:p>
            <a:fld id="{B2A7461F-41B8-4D25-B9CE-77A262D740AD}" type="slidenum">
              <a:rPr lang="en-IN"/>
              <a:t>‹#›</a:t>
            </a:fld>
            <a:endParaRPr lang="en-IN"/>
          </a:p>
        </p:txBody>
      </p:sp>
    </p:spTree>
    <p:extLst>
      <p:ext uri="{BB962C8B-B14F-4D97-AF65-F5344CB8AC3E}">
        <p14:creationId xmlns:p14="http://schemas.microsoft.com/office/powerpoint/2010/main" val="1066363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DD2CAC-74EA-49DA-90E8-C7211B5D9DF9}" type="datetime1">
              <a:rPr lang="en-IN"/>
              <a:t>12-05-2025</a:t>
            </a:fld>
            <a:endParaRPr lang="en-IN"/>
          </a:p>
        </p:txBody>
      </p:sp>
      <p:sp>
        <p:nvSpPr>
          <p:cNvPr id="5" name="Footer Placeholder 4"/>
          <p:cNvSpPr>
            <a:spLocks noGrp="1"/>
          </p:cNvSpPr>
          <p:nvPr>
            <p:ph type="ftr" sz="quarter" idx="11"/>
          </p:nvPr>
        </p:nvSpPr>
        <p:spPr/>
        <p:txBody>
          <a:bodyPr/>
          <a:lstStyle/>
          <a:p>
            <a:r>
              <a:rPr lang="en-GB"/>
              <a:t>DEPARMENT OF CS&amp;E, MITT</a:t>
            </a:r>
            <a:endParaRPr lang="en-IN"/>
          </a:p>
        </p:txBody>
      </p:sp>
      <p:sp>
        <p:nvSpPr>
          <p:cNvPr id="6" name="Slide Number Placeholder 5"/>
          <p:cNvSpPr>
            <a:spLocks noGrp="1"/>
          </p:cNvSpPr>
          <p:nvPr>
            <p:ph type="sldNum" sz="quarter" idx="12"/>
          </p:nvPr>
        </p:nvSpPr>
        <p:spPr/>
        <p:txBody>
          <a:bodyPr/>
          <a:lstStyle/>
          <a:p>
            <a:fld id="{B2A7461F-41B8-4D25-B9CE-77A262D740AD}" type="slidenum">
              <a:rPr lang="en-IN"/>
              <a:t>‹#›</a:t>
            </a:fld>
            <a:endParaRPr lang="en-IN"/>
          </a:p>
        </p:txBody>
      </p:sp>
    </p:spTree>
    <p:extLst>
      <p:ext uri="{BB962C8B-B14F-4D97-AF65-F5344CB8AC3E}">
        <p14:creationId xmlns:p14="http://schemas.microsoft.com/office/powerpoint/2010/main" val="194436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E1E9428-7B82-4123-ACFB-5375CE08160D}" type="datetime1">
              <a:rPr lang="en-IN"/>
              <a:t>12-05-2025</a:t>
            </a:fld>
            <a:endParaRPr lang="en-IN"/>
          </a:p>
        </p:txBody>
      </p:sp>
      <p:sp>
        <p:nvSpPr>
          <p:cNvPr id="5" name="Footer Placeholder 4"/>
          <p:cNvSpPr>
            <a:spLocks noGrp="1"/>
          </p:cNvSpPr>
          <p:nvPr>
            <p:ph type="ftr" sz="quarter" idx="11"/>
          </p:nvPr>
        </p:nvSpPr>
        <p:spPr/>
        <p:txBody>
          <a:bodyPr/>
          <a:lstStyle/>
          <a:p>
            <a:r>
              <a:rPr lang="en-GB"/>
              <a:t>DEPARMENT OF CS&amp;E, MITT</a:t>
            </a:r>
            <a:endParaRPr lang="en-IN"/>
          </a:p>
        </p:txBody>
      </p:sp>
      <p:sp>
        <p:nvSpPr>
          <p:cNvPr id="6" name="Slide Number Placeholder 5"/>
          <p:cNvSpPr>
            <a:spLocks noGrp="1"/>
          </p:cNvSpPr>
          <p:nvPr>
            <p:ph type="sldNum" sz="quarter" idx="12"/>
          </p:nvPr>
        </p:nvSpPr>
        <p:spPr/>
        <p:txBody>
          <a:bodyPr/>
          <a:lstStyle/>
          <a:p>
            <a:fld id="{B2A7461F-41B8-4D25-B9CE-77A262D740AD}" type="slidenum">
              <a:rPr lang="en-IN"/>
              <a:t>‹#›</a:t>
            </a:fld>
            <a:endParaRPr lang="en-IN"/>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6124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86A9C2-4D48-439F-8EDF-60A304426841}" type="datetime1">
              <a:rPr lang="en-IN"/>
              <a:t>12-05-2025</a:t>
            </a:fld>
            <a:endParaRPr lang="en-IN"/>
          </a:p>
        </p:txBody>
      </p:sp>
      <p:sp>
        <p:nvSpPr>
          <p:cNvPr id="4" name="Footer Placeholder 3"/>
          <p:cNvSpPr>
            <a:spLocks noGrp="1"/>
          </p:cNvSpPr>
          <p:nvPr>
            <p:ph type="ftr" sz="quarter" idx="11"/>
          </p:nvPr>
        </p:nvSpPr>
        <p:spPr/>
        <p:txBody>
          <a:bodyPr/>
          <a:lstStyle/>
          <a:p>
            <a:r>
              <a:rPr lang="en-GB"/>
              <a:t>DEPARMENT OF CS&amp;E, MITT</a:t>
            </a:r>
            <a:endParaRPr lang="en-IN"/>
          </a:p>
        </p:txBody>
      </p:sp>
      <p:sp>
        <p:nvSpPr>
          <p:cNvPr id="5" name="Slide Number Placeholder 4"/>
          <p:cNvSpPr>
            <a:spLocks noGrp="1"/>
          </p:cNvSpPr>
          <p:nvPr>
            <p:ph type="sldNum" sz="quarter" idx="12"/>
          </p:nvPr>
        </p:nvSpPr>
        <p:spPr/>
        <p:txBody>
          <a:bodyPr/>
          <a:lstStyle/>
          <a:p>
            <a:fld id="{B2A7461F-41B8-4D25-B9CE-77A262D740AD}" type="slidenum">
              <a:rPr lang="en-IN"/>
              <a:t>‹#›</a:t>
            </a:fld>
            <a:endParaRPr lang="en-IN"/>
          </a:p>
        </p:txBody>
      </p:sp>
    </p:spTree>
    <p:extLst>
      <p:ext uri="{BB962C8B-B14F-4D97-AF65-F5344CB8AC3E}">
        <p14:creationId xmlns:p14="http://schemas.microsoft.com/office/powerpoint/2010/main" val="2495044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FE5E780-65BE-4F88-8787-EAACE156649B}" type="datetime3">
              <a:rPr lang="en-US"/>
              <a:t>12 May 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Batch - 09</a:t>
            </a:r>
          </a:p>
        </p:txBody>
      </p:sp>
      <p:sp>
        <p:nvSpPr>
          <p:cNvPr id="9" name="Slide Number Placeholder 8"/>
          <p:cNvSpPr>
            <a:spLocks noGrp="1"/>
          </p:cNvSpPr>
          <p:nvPr>
            <p:ph type="sldNum" sz="quarter" idx="12"/>
          </p:nvPr>
        </p:nvSpPr>
        <p:spPr/>
        <p:txBody>
          <a:bodyPr/>
          <a:lstStyle/>
          <a:p>
            <a:fld id="{ACEB8CD7-5EBD-4813-854B-C45F3A76D57D}" type="slidenum">
              <a:rPr lang="en-US"/>
              <a:t>‹#›</a:t>
            </a:fld>
            <a:endParaRPr lang="en-US"/>
          </a:p>
        </p:txBody>
      </p:sp>
    </p:spTree>
    <p:extLst>
      <p:ext uri="{BB962C8B-B14F-4D97-AF65-F5344CB8AC3E}">
        <p14:creationId xmlns:p14="http://schemas.microsoft.com/office/powerpoint/2010/main" val="3840053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E12B4E-7F45-475A-B924-088F5B7B7D4C}" type="datetime3">
              <a:rPr lang="en-US"/>
              <a:t>12 May 2025</a:t>
            </a:fld>
            <a:endParaRPr lang="en-US"/>
          </a:p>
        </p:txBody>
      </p:sp>
      <p:sp>
        <p:nvSpPr>
          <p:cNvPr id="5" name="Footer Placeholder 4"/>
          <p:cNvSpPr>
            <a:spLocks noGrp="1"/>
          </p:cNvSpPr>
          <p:nvPr>
            <p:ph type="ftr" sz="quarter" idx="11"/>
          </p:nvPr>
        </p:nvSpPr>
        <p:spPr/>
        <p:txBody>
          <a:bodyPr/>
          <a:lstStyle/>
          <a:p>
            <a:r>
              <a:rPr lang="en-US"/>
              <a:t>Batch - 09</a:t>
            </a:r>
          </a:p>
        </p:txBody>
      </p:sp>
      <p:sp>
        <p:nvSpPr>
          <p:cNvPr id="6" name="Slide Number Placeholder 5"/>
          <p:cNvSpPr>
            <a:spLocks noGrp="1"/>
          </p:cNvSpPr>
          <p:nvPr>
            <p:ph type="sldNum" sz="quarter" idx="12"/>
          </p:nvPr>
        </p:nvSpPr>
        <p:spPr/>
        <p:txBody>
          <a:bodyPr/>
          <a:lstStyle/>
          <a:p>
            <a:fld id="{ACEB8CD7-5EBD-4813-854B-C45F3A76D57D}" type="slidenum">
              <a:rPr lang="en-US"/>
              <a:t>‹#›</a:t>
            </a:fld>
            <a:endParaRPr lang="en-US"/>
          </a:p>
        </p:txBody>
      </p:sp>
    </p:spTree>
    <p:extLst>
      <p:ext uri="{BB962C8B-B14F-4D97-AF65-F5344CB8AC3E}">
        <p14:creationId xmlns:p14="http://schemas.microsoft.com/office/powerpoint/2010/main" val="2381752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AB884-7A10-445F-93FC-EEDDF4B0DE95}" type="datetime3">
              <a:rPr lang="en-US"/>
              <a:t>12 May 2025</a:t>
            </a:fld>
            <a:endParaRPr lang="en-US"/>
          </a:p>
        </p:txBody>
      </p:sp>
      <p:sp>
        <p:nvSpPr>
          <p:cNvPr id="4" name="Footer Placeholder 3"/>
          <p:cNvSpPr>
            <a:spLocks noGrp="1"/>
          </p:cNvSpPr>
          <p:nvPr>
            <p:ph type="ftr" sz="quarter" idx="11"/>
          </p:nvPr>
        </p:nvSpPr>
        <p:spPr/>
        <p:txBody>
          <a:bodyPr/>
          <a:lstStyle/>
          <a:p>
            <a:r>
              <a:rPr lang="en-US"/>
              <a:t>Batch - 09</a:t>
            </a:r>
          </a:p>
        </p:txBody>
      </p:sp>
      <p:sp>
        <p:nvSpPr>
          <p:cNvPr id="5" name="Slide Number Placeholder 4"/>
          <p:cNvSpPr>
            <a:spLocks noGrp="1"/>
          </p:cNvSpPr>
          <p:nvPr>
            <p:ph type="sldNum" sz="quarter" idx="12"/>
          </p:nvPr>
        </p:nvSpPr>
        <p:spPr/>
        <p:txBody>
          <a:bodyPr/>
          <a:lstStyle/>
          <a:p>
            <a:fld id="{ACEB8CD7-5EBD-4813-854B-C45F3A76D57D}" type="slidenum">
              <a:rPr lang="en-US"/>
              <a:t>‹#›</a:t>
            </a:fld>
            <a:endParaRPr lang="en-US"/>
          </a:p>
        </p:txBody>
      </p:sp>
    </p:spTree>
    <p:extLst>
      <p:ext uri="{BB962C8B-B14F-4D97-AF65-F5344CB8AC3E}">
        <p14:creationId xmlns:p14="http://schemas.microsoft.com/office/powerpoint/2010/main" val="1254609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5BAAA70-9BE0-45AA-88C7-F5C36F7C61F0}" type="datetime3">
              <a:rPr lang="en-US"/>
              <a:t>12 May 2025</a:t>
            </a:fld>
            <a:endParaRPr lang="en-US"/>
          </a:p>
        </p:txBody>
      </p:sp>
      <p:sp>
        <p:nvSpPr>
          <p:cNvPr id="8" name="Footer Placeholder 7"/>
          <p:cNvSpPr>
            <a:spLocks noGrp="1"/>
          </p:cNvSpPr>
          <p:nvPr>
            <p:ph type="ftr" sz="quarter" idx="11"/>
          </p:nvPr>
        </p:nvSpPr>
        <p:spPr/>
        <p:txBody>
          <a:bodyPr/>
          <a:lstStyle/>
          <a:p>
            <a:r>
              <a:rPr lang="en-US"/>
              <a:t>Batch - 09</a:t>
            </a:r>
          </a:p>
        </p:txBody>
      </p:sp>
      <p:sp>
        <p:nvSpPr>
          <p:cNvPr id="9" name="Slide Number Placeholder 8"/>
          <p:cNvSpPr>
            <a:spLocks noGrp="1"/>
          </p:cNvSpPr>
          <p:nvPr>
            <p:ph type="sldNum" sz="quarter" idx="12"/>
          </p:nvPr>
        </p:nvSpPr>
        <p:spPr/>
        <p:txBody>
          <a:bodyPr/>
          <a:lstStyle/>
          <a:p>
            <a:fld id="{ACEB8CD7-5EBD-4813-854B-C45F3A76D57D}" type="slidenum">
              <a:rPr lang="en-US"/>
              <a:t>‹#›</a:t>
            </a:fld>
            <a:endParaRPr lang="en-US"/>
          </a:p>
        </p:txBody>
      </p:sp>
    </p:spTree>
    <p:extLst>
      <p:ext uri="{BB962C8B-B14F-4D97-AF65-F5344CB8AC3E}">
        <p14:creationId xmlns:p14="http://schemas.microsoft.com/office/powerpoint/2010/main" val="12875496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23A4504-282E-4407-B312-44C6E3ADE63D}" type="datetime1">
              <a:rPr lang="en-IN"/>
              <a:t>12-05-2025</a:t>
            </a:fld>
            <a:endParaRPr lang="en-IN"/>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GB"/>
              <a:t>DEPARMENT OF CS&amp;E, MITT</a:t>
            </a:r>
            <a:endParaRPr lang="en-IN"/>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B2A7461F-41B8-4D25-B9CE-77A262D740AD}" type="slidenum">
              <a:rPr lang="en-IN"/>
              <a:t>‹#›</a:t>
            </a:fld>
            <a:endParaRPr lang="en-IN"/>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077232"/>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86654705-28E0-49AB-A78A-D6A7ACF55277}" type="datetime3">
              <a:rPr lang="en-US"/>
              <a:t>12 May 2025</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Batch - 09</a:t>
            </a:r>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ACEB8CD7-5EBD-4813-854B-C45F3A76D57D}" type="slidenum">
              <a:rPr lang="en-US"/>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2741950"/>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6" r:id="rId3"/>
    <p:sldLayoutId id="2147483668" r:id="rId4"/>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5037" y="2129523"/>
            <a:ext cx="7543800" cy="1878231"/>
          </a:xfrm>
        </p:spPr>
        <p:txBody>
          <a:bodyPr>
            <a:normAutofit/>
          </a:bodyPr>
          <a:lstStyle/>
          <a:p>
            <a:pPr algn="ctr"/>
            <a:r>
              <a:rPr lang="en-US" sz="4400" b="1" dirty="0">
                <a:solidFill>
                  <a:srgbClr val="002060"/>
                </a:solidFill>
                <a:ea typeface="Cambria" panose="02040503050406030204" pitchFamily="18" charset="0"/>
              </a:rPr>
              <a:t>Digitizing Sanskrit Scripts</a:t>
            </a:r>
            <a:endParaRPr lang="en-IN" sz="4400" dirty="0">
              <a:solidFill>
                <a:srgbClr val="002060"/>
              </a:solidFill>
              <a:ea typeface="Cambria" panose="02040503050406030204" pitchFamily="18" charset="0"/>
            </a:endParaRPr>
          </a:p>
        </p:txBody>
      </p:sp>
      <p:sp>
        <p:nvSpPr>
          <p:cNvPr id="3" name="Subtitle 2"/>
          <p:cNvSpPr>
            <a:spLocks noGrp="1"/>
          </p:cNvSpPr>
          <p:nvPr>
            <p:ph type="subTitle" idx="1"/>
          </p:nvPr>
        </p:nvSpPr>
        <p:spPr>
          <a:xfrm>
            <a:off x="162429" y="4455620"/>
            <a:ext cx="4775331" cy="1852415"/>
          </a:xfrm>
        </p:spPr>
        <p:txBody>
          <a:bodyPr>
            <a:normAutofit fontScale="62500" lnSpcReduction="20000"/>
          </a:bodyPr>
          <a:lstStyle/>
          <a:p>
            <a:pPr algn="ctr"/>
            <a:r>
              <a:rPr lang="en-GB" b="1" u="sng" dirty="0">
                <a:solidFill>
                  <a:schemeClr val="accent3">
                    <a:lumMod val="50000"/>
                  </a:schemeClr>
                </a:solidFill>
                <a:ea typeface="Cambria" panose="02040503050406030204" pitchFamily="18" charset="0"/>
              </a:rPr>
              <a:t>Presenters</a:t>
            </a:r>
          </a:p>
          <a:p>
            <a:pPr algn="just"/>
            <a:r>
              <a:rPr lang="en-GB" dirty="0" err="1">
                <a:solidFill>
                  <a:schemeClr val="accent3">
                    <a:lumMod val="50000"/>
                  </a:schemeClr>
                </a:solidFill>
                <a:ea typeface="Cambria" panose="02040503050406030204" pitchFamily="18" charset="0"/>
              </a:rPr>
              <a:t>Mr.darshan</a:t>
            </a:r>
            <a:r>
              <a:rPr lang="en-GB" dirty="0">
                <a:solidFill>
                  <a:schemeClr val="accent3">
                    <a:lumMod val="50000"/>
                  </a:schemeClr>
                </a:solidFill>
                <a:ea typeface="Cambria" panose="02040503050406030204" pitchFamily="18" charset="0"/>
              </a:rPr>
              <a:t> </a:t>
            </a:r>
            <a:r>
              <a:rPr lang="en-GB" dirty="0" err="1">
                <a:solidFill>
                  <a:schemeClr val="accent3">
                    <a:lumMod val="50000"/>
                  </a:schemeClr>
                </a:solidFill>
                <a:ea typeface="Cambria" panose="02040503050406030204" pitchFamily="18" charset="0"/>
              </a:rPr>
              <a:t>gowda</a:t>
            </a:r>
            <a:r>
              <a:rPr lang="en-GB" dirty="0">
                <a:solidFill>
                  <a:schemeClr val="accent3">
                    <a:lumMod val="50000"/>
                  </a:schemeClr>
                </a:solidFill>
                <a:ea typeface="Cambria" panose="02040503050406030204" pitchFamily="18" charset="0"/>
              </a:rPr>
              <a:t> n [4MN21CS014]</a:t>
            </a:r>
          </a:p>
          <a:p>
            <a:pPr algn="just"/>
            <a:r>
              <a:rPr lang="en-GB" dirty="0" err="1">
                <a:solidFill>
                  <a:schemeClr val="accent3">
                    <a:lumMod val="50000"/>
                  </a:schemeClr>
                </a:solidFill>
                <a:ea typeface="Cambria" panose="02040503050406030204" pitchFamily="18" charset="0"/>
              </a:rPr>
              <a:t>Mr.Melvin</a:t>
            </a:r>
            <a:r>
              <a:rPr lang="en-GB" dirty="0">
                <a:solidFill>
                  <a:schemeClr val="accent3">
                    <a:lumMod val="50000"/>
                  </a:schemeClr>
                </a:solidFill>
                <a:ea typeface="Cambria" panose="02040503050406030204" pitchFamily="18" charset="0"/>
              </a:rPr>
              <a:t> Dsouza       [4MN21CS031]</a:t>
            </a:r>
          </a:p>
          <a:p>
            <a:pPr algn="just"/>
            <a:r>
              <a:rPr lang="en-GB" dirty="0" err="1">
                <a:solidFill>
                  <a:schemeClr val="accent3">
                    <a:lumMod val="50000"/>
                  </a:schemeClr>
                </a:solidFill>
                <a:ea typeface="Cambria" panose="02040503050406030204" pitchFamily="18" charset="0"/>
              </a:rPr>
              <a:t>Ms.SADAF</a:t>
            </a:r>
            <a:r>
              <a:rPr lang="en-GB" dirty="0">
                <a:solidFill>
                  <a:schemeClr val="accent3">
                    <a:lumMod val="50000"/>
                  </a:schemeClr>
                </a:solidFill>
                <a:ea typeface="Cambria" panose="02040503050406030204" pitchFamily="18" charset="0"/>
              </a:rPr>
              <a:t> SULTANA       [4MN21CS038]</a:t>
            </a:r>
          </a:p>
          <a:p>
            <a:pPr algn="just"/>
            <a:r>
              <a:rPr lang="en-GB" dirty="0" err="1">
                <a:solidFill>
                  <a:schemeClr val="accent3">
                    <a:lumMod val="50000"/>
                  </a:schemeClr>
                </a:solidFill>
                <a:ea typeface="Cambria" panose="02040503050406030204" pitchFamily="18" charset="0"/>
              </a:rPr>
              <a:t>Ms.YAShaswini</a:t>
            </a:r>
            <a:r>
              <a:rPr lang="en-GB" dirty="0">
                <a:solidFill>
                  <a:schemeClr val="accent3">
                    <a:lumMod val="50000"/>
                  </a:schemeClr>
                </a:solidFill>
                <a:ea typeface="Cambria" panose="02040503050406030204" pitchFamily="18" charset="0"/>
              </a:rPr>
              <a:t> s           [4mn22cs409]</a:t>
            </a:r>
          </a:p>
        </p:txBody>
      </p:sp>
      <p:pic>
        <p:nvPicPr>
          <p:cNvPr id="7" name="Picture 6">
            <a:extLst>
              <a:ext uri="{FF2B5EF4-FFF2-40B4-BE49-F238E27FC236}">
                <a16:creationId xmlns:a16="http://schemas.microsoft.com/office/drawing/2014/main" id="{D4D73F73-B5BA-F99C-912A-9FD0C76B2682}"/>
              </a:ext>
            </a:extLst>
          </p:cNvPr>
          <p:cNvPicPr>
            <a:picLocks noChangeAspect="1"/>
          </p:cNvPicPr>
          <p:nvPr/>
        </p:nvPicPr>
        <p:blipFill>
          <a:blip r:embed="rId3"/>
          <a:stretch>
            <a:fillRect/>
          </a:stretch>
        </p:blipFill>
        <p:spPr>
          <a:xfrm>
            <a:off x="0" y="0"/>
            <a:ext cx="1352550" cy="1390114"/>
          </a:xfrm>
          <a:prstGeom prst="rect">
            <a:avLst/>
          </a:prstGeom>
        </p:spPr>
      </p:pic>
      <p:sp>
        <p:nvSpPr>
          <p:cNvPr id="8" name="Subtitle 2"/>
          <p:cNvSpPr txBox="1">
            <a:spLocks/>
          </p:cNvSpPr>
          <p:nvPr/>
        </p:nvSpPr>
        <p:spPr>
          <a:xfrm>
            <a:off x="4542092" y="4556866"/>
            <a:ext cx="4615249" cy="185241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algn="ctr"/>
            <a:r>
              <a:rPr lang="en-GB" sz="1800" b="1" u="sng" dirty="0">
                <a:solidFill>
                  <a:schemeClr val="accent3">
                    <a:lumMod val="50000"/>
                  </a:schemeClr>
                </a:solidFill>
                <a:ea typeface="Cambria" panose="02040503050406030204" pitchFamily="18" charset="0"/>
              </a:rPr>
              <a:t>Under the guidance of</a:t>
            </a:r>
          </a:p>
          <a:p>
            <a:pPr algn="ctr"/>
            <a:r>
              <a:rPr lang="en-GB" sz="1800" b="1" dirty="0" err="1">
                <a:solidFill>
                  <a:schemeClr val="accent3">
                    <a:lumMod val="50000"/>
                  </a:schemeClr>
                </a:solidFill>
                <a:ea typeface="Cambria" panose="02040503050406030204" pitchFamily="18" charset="0"/>
              </a:rPr>
              <a:t>Prof.Bharath</a:t>
            </a:r>
            <a:r>
              <a:rPr lang="en-GB" sz="1800" b="1" dirty="0">
                <a:solidFill>
                  <a:schemeClr val="accent3">
                    <a:lumMod val="50000"/>
                  </a:schemeClr>
                </a:solidFill>
                <a:ea typeface="Cambria" panose="02040503050406030204" pitchFamily="18" charset="0"/>
              </a:rPr>
              <a:t> Bharadwaj B S</a:t>
            </a:r>
          </a:p>
          <a:p>
            <a:pPr algn="ctr"/>
            <a:r>
              <a:rPr lang="en-GB" sz="1800" b="1" dirty="0">
                <a:solidFill>
                  <a:schemeClr val="accent3">
                    <a:lumMod val="50000"/>
                  </a:schemeClr>
                </a:solidFill>
                <a:ea typeface="Cambria" panose="02040503050406030204" pitchFamily="18" charset="0"/>
              </a:rPr>
              <a:t>Assistant professor</a:t>
            </a:r>
          </a:p>
          <a:p>
            <a:pPr algn="ctr"/>
            <a:r>
              <a:rPr lang="en-GB" sz="1800" b="1" dirty="0">
                <a:solidFill>
                  <a:schemeClr val="accent3">
                    <a:lumMod val="50000"/>
                  </a:schemeClr>
                </a:solidFill>
                <a:ea typeface="Cambria" panose="02040503050406030204" pitchFamily="18" charset="0"/>
              </a:rPr>
              <a:t>Department of CS&amp;E, MITT</a:t>
            </a:r>
            <a:endParaRPr lang="en-IN" sz="1800" b="1" dirty="0">
              <a:solidFill>
                <a:schemeClr val="accent3">
                  <a:lumMod val="50000"/>
                </a:schemeClr>
              </a:solidFill>
              <a:ea typeface="Cambria" panose="02040503050406030204" pitchFamily="18" charset="0"/>
            </a:endParaRPr>
          </a:p>
        </p:txBody>
      </p:sp>
      <p:sp>
        <p:nvSpPr>
          <p:cNvPr id="9" name="Rectangle 8"/>
          <p:cNvSpPr/>
          <p:nvPr/>
        </p:nvSpPr>
        <p:spPr>
          <a:xfrm>
            <a:off x="825037" y="3967452"/>
            <a:ext cx="7543800" cy="461665"/>
          </a:xfrm>
          <a:prstGeom prst="rect">
            <a:avLst/>
          </a:prstGeom>
        </p:spPr>
        <p:txBody>
          <a:bodyPr wrap="square">
            <a:spAutoFit/>
          </a:bodyPr>
          <a:lstStyle/>
          <a:p>
            <a:pPr algn="ctr"/>
            <a:r>
              <a:rPr lang="en-IN" altLang="en-US" sz="2400" b="1" dirty="0">
                <a:solidFill>
                  <a:srgbClr val="002060"/>
                </a:solidFill>
                <a:effectLst>
                  <a:outerShdw blurRad="38100" dist="19050" dir="2700000" algn="tl" rotWithShape="0">
                    <a:schemeClr val="dk1">
                      <a:alpha val="40000"/>
                    </a:schemeClr>
                  </a:outerShdw>
                </a:effectLst>
                <a:latin typeface="+mj-lt"/>
                <a:ea typeface="Calibri" panose="020F0502020204030204" pitchFamily="34" charset="0"/>
                <a:cs typeface="Calibri" panose="020F0502020204030204" pitchFamily="34" charset="0"/>
              </a:rPr>
              <a:t>Phase – 2 Part – 1</a:t>
            </a: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48003" y="0"/>
            <a:ext cx="1421204" cy="1390115"/>
          </a:xfrm>
          <a:prstGeom prst="rect">
            <a:avLst/>
          </a:prstGeom>
        </p:spPr>
      </p:pic>
      <p:sp>
        <p:nvSpPr>
          <p:cNvPr id="11" name="TextBox 10">
            <a:extLst>
              <a:ext uri="{FF2B5EF4-FFF2-40B4-BE49-F238E27FC236}">
                <a16:creationId xmlns:a16="http://schemas.microsoft.com/office/drawing/2014/main" id="{B37BDD8B-8D7C-BD3B-560E-6AA2C4A85971}"/>
              </a:ext>
            </a:extLst>
          </p:cNvPr>
          <p:cNvSpPr txBox="1"/>
          <p:nvPr/>
        </p:nvSpPr>
        <p:spPr>
          <a:xfrm>
            <a:off x="1" y="1291803"/>
            <a:ext cx="9144000" cy="1200329"/>
          </a:xfrm>
          <a:prstGeom prst="rect">
            <a:avLst/>
          </a:prstGeom>
          <a:noFill/>
        </p:spPr>
        <p:txBody>
          <a:bodyPr wrap="square" rtlCol="0">
            <a:spAutoFit/>
          </a:bodyPr>
          <a:lstStyle/>
          <a:p>
            <a:pPr algn="ctr"/>
            <a:r>
              <a:rPr lang="en-US" sz="2800" b="1" dirty="0">
                <a:solidFill>
                  <a:srgbClr val="002060"/>
                </a:solidFill>
                <a:latin typeface="+mj-lt"/>
                <a:ea typeface="Cambria" panose="02040503050406030204" pitchFamily="18" charset="0"/>
              </a:rPr>
              <a:t>Maharaja Institute of Technology Thandavapura, Mysore</a:t>
            </a:r>
          </a:p>
          <a:p>
            <a:pPr algn="ctr"/>
            <a:r>
              <a:rPr lang="en-US" sz="2400" b="1" dirty="0">
                <a:solidFill>
                  <a:srgbClr val="002060"/>
                </a:solidFill>
                <a:latin typeface="+mj-lt"/>
                <a:ea typeface="Cambria" panose="02040503050406030204" pitchFamily="18" charset="0"/>
              </a:rPr>
              <a:t>Department of Computer Science and Engineering</a:t>
            </a:r>
          </a:p>
          <a:p>
            <a:pPr algn="ctr"/>
            <a:r>
              <a:rPr lang="en-GB" sz="2000" b="1" dirty="0">
                <a:solidFill>
                  <a:srgbClr val="002060"/>
                </a:solidFill>
                <a:latin typeface="+mj-lt"/>
                <a:ea typeface="Cambria" panose="02040503050406030204" pitchFamily="18" charset="0"/>
              </a:rPr>
              <a:t>(NBA Accredited for the Academic Duration 2024 – 2027)</a:t>
            </a:r>
            <a:endParaRPr lang="en-IN" sz="2000" b="1" dirty="0">
              <a:solidFill>
                <a:srgbClr val="002060"/>
              </a:solidFill>
              <a:latin typeface="+mj-lt"/>
              <a:ea typeface="Cambria" panose="02040503050406030204" pitchFamily="18" charset="0"/>
            </a:endParaRP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82076" y="0"/>
            <a:ext cx="1675266" cy="1390114"/>
          </a:xfrm>
          <a:prstGeom prst="rect">
            <a:avLst/>
          </a:prstGeom>
        </p:spPr>
      </p:pic>
    </p:spTree>
    <p:extLst>
      <p:ext uri="{BB962C8B-B14F-4D97-AF65-F5344CB8AC3E}">
        <p14:creationId xmlns:p14="http://schemas.microsoft.com/office/powerpoint/2010/main" val="41984998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9B4581-3BA2-C576-2036-EBFBD5618E9C}"/>
              </a:ext>
            </a:extLst>
          </p:cNvPr>
          <p:cNvSpPr>
            <a:spLocks noGrp="1"/>
          </p:cNvSpPr>
          <p:nvPr>
            <p:ph type="dt" sz="half" idx="10"/>
          </p:nvPr>
        </p:nvSpPr>
        <p:spPr/>
        <p:txBody>
          <a:bodyPr/>
          <a:lstStyle/>
          <a:p>
            <a:fld id="{11A39CE7-06EB-4D72-85F6-F346CF2EC3B2}" type="datetime1">
              <a:rPr lang="en-IN"/>
              <a:t>12-05-2025</a:t>
            </a:fld>
            <a:endParaRPr lang="en-IN"/>
          </a:p>
        </p:txBody>
      </p:sp>
      <p:sp>
        <p:nvSpPr>
          <p:cNvPr id="3" name="Footer Placeholder 2">
            <a:extLst>
              <a:ext uri="{FF2B5EF4-FFF2-40B4-BE49-F238E27FC236}">
                <a16:creationId xmlns:a16="http://schemas.microsoft.com/office/drawing/2014/main" id="{FA3156ED-5E60-E737-CC48-B22E3379AE39}"/>
              </a:ext>
            </a:extLst>
          </p:cNvPr>
          <p:cNvSpPr>
            <a:spLocks noGrp="1"/>
          </p:cNvSpPr>
          <p:nvPr>
            <p:ph type="ftr" sz="quarter" idx="11"/>
          </p:nvPr>
        </p:nvSpPr>
        <p:spPr/>
        <p:txBody>
          <a:bodyPr/>
          <a:lstStyle/>
          <a:p>
            <a:r>
              <a:rPr lang="en-GB"/>
              <a:t>DEPARMENT OF CS&amp;E, MITT</a:t>
            </a:r>
            <a:endParaRPr lang="en-IN"/>
          </a:p>
        </p:txBody>
      </p:sp>
      <p:sp>
        <p:nvSpPr>
          <p:cNvPr id="4" name="Slide Number Placeholder 3">
            <a:extLst>
              <a:ext uri="{FF2B5EF4-FFF2-40B4-BE49-F238E27FC236}">
                <a16:creationId xmlns:a16="http://schemas.microsoft.com/office/drawing/2014/main" id="{A9B3D22A-76BA-9D19-04D1-1FA76D947FBE}"/>
              </a:ext>
            </a:extLst>
          </p:cNvPr>
          <p:cNvSpPr>
            <a:spLocks noGrp="1"/>
          </p:cNvSpPr>
          <p:nvPr>
            <p:ph type="sldNum" sz="quarter" idx="12"/>
          </p:nvPr>
        </p:nvSpPr>
        <p:spPr/>
        <p:txBody>
          <a:bodyPr/>
          <a:lstStyle/>
          <a:p>
            <a:fld id="{B2A7461F-41B8-4D25-B9CE-77A262D740AD}" type="slidenum">
              <a:rPr lang="en-IN"/>
              <a:t>10</a:t>
            </a:fld>
            <a:endParaRPr lang="en-IN"/>
          </a:p>
        </p:txBody>
      </p:sp>
      <p:graphicFrame>
        <p:nvGraphicFramePr>
          <p:cNvPr id="5" name="Table 4">
            <a:extLst>
              <a:ext uri="{FF2B5EF4-FFF2-40B4-BE49-F238E27FC236}">
                <a16:creationId xmlns:a16="http://schemas.microsoft.com/office/drawing/2014/main" id="{783F5880-7294-81CA-D55D-5DE4AE0BBCF3}"/>
              </a:ext>
            </a:extLst>
          </p:cNvPr>
          <p:cNvGraphicFramePr>
            <a:graphicFrameLocks noGrp="1"/>
          </p:cNvGraphicFramePr>
          <p:nvPr>
            <p:extLst>
              <p:ext uri="{D42A27DB-BD31-4B8C-83A1-F6EECF244321}">
                <p14:modId xmlns:p14="http://schemas.microsoft.com/office/powerpoint/2010/main" val="2667092612"/>
              </p:ext>
            </p:extLst>
          </p:nvPr>
        </p:nvGraphicFramePr>
        <p:xfrm>
          <a:off x="402771" y="157479"/>
          <a:ext cx="8490858" cy="6035040"/>
        </p:xfrm>
        <a:graphic>
          <a:graphicData uri="http://schemas.openxmlformats.org/drawingml/2006/table">
            <a:tbl>
              <a:tblPr firstRow="1" bandRow="1">
                <a:tableStyleId>{5940675A-B579-460E-94D1-54222C63F5DA}</a:tableStyleId>
              </a:tblPr>
              <a:tblGrid>
                <a:gridCol w="745669">
                  <a:extLst>
                    <a:ext uri="{9D8B030D-6E8A-4147-A177-3AD203B41FA5}">
                      <a16:colId xmlns:a16="http://schemas.microsoft.com/office/drawing/2014/main" val="2400380193"/>
                    </a:ext>
                  </a:extLst>
                </a:gridCol>
                <a:gridCol w="908960">
                  <a:extLst>
                    <a:ext uri="{9D8B030D-6E8A-4147-A177-3AD203B41FA5}">
                      <a16:colId xmlns:a16="http://schemas.microsoft.com/office/drawing/2014/main" val="3462503041"/>
                    </a:ext>
                  </a:extLst>
                </a:gridCol>
                <a:gridCol w="1458686">
                  <a:extLst>
                    <a:ext uri="{9D8B030D-6E8A-4147-A177-3AD203B41FA5}">
                      <a16:colId xmlns:a16="http://schemas.microsoft.com/office/drawing/2014/main" val="3642332647"/>
                    </a:ext>
                  </a:extLst>
                </a:gridCol>
                <a:gridCol w="990600">
                  <a:extLst>
                    <a:ext uri="{9D8B030D-6E8A-4147-A177-3AD203B41FA5}">
                      <a16:colId xmlns:a16="http://schemas.microsoft.com/office/drawing/2014/main" val="2142811995"/>
                    </a:ext>
                  </a:extLst>
                </a:gridCol>
                <a:gridCol w="1817914">
                  <a:extLst>
                    <a:ext uri="{9D8B030D-6E8A-4147-A177-3AD203B41FA5}">
                      <a16:colId xmlns:a16="http://schemas.microsoft.com/office/drawing/2014/main" val="9896344"/>
                    </a:ext>
                  </a:extLst>
                </a:gridCol>
                <a:gridCol w="1328057">
                  <a:extLst>
                    <a:ext uri="{9D8B030D-6E8A-4147-A177-3AD203B41FA5}">
                      <a16:colId xmlns:a16="http://schemas.microsoft.com/office/drawing/2014/main" val="1969229096"/>
                    </a:ext>
                  </a:extLst>
                </a:gridCol>
                <a:gridCol w="1240972">
                  <a:extLst>
                    <a:ext uri="{9D8B030D-6E8A-4147-A177-3AD203B41FA5}">
                      <a16:colId xmlns:a16="http://schemas.microsoft.com/office/drawing/2014/main" val="719400948"/>
                    </a:ext>
                  </a:extLst>
                </a:gridCol>
              </a:tblGrid>
              <a:tr h="7678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Sl.no</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Published Year</a:t>
                      </a:r>
                    </a:p>
                  </a:txBody>
                  <a:tcPr/>
                </a:tc>
                <a:tc>
                  <a:txBody>
                    <a:bodyPr/>
                    <a:lstStyle/>
                    <a:p>
                      <a:r>
                        <a:rPr lang="en-IN" dirty="0"/>
                        <a:t>Title </a:t>
                      </a:r>
                      <a:endParaRPr lang="en-IN" i="0" dirty="0"/>
                    </a:p>
                  </a:txBody>
                  <a:tcPr/>
                </a:tc>
                <a:tc>
                  <a:txBody>
                    <a:bodyPr/>
                    <a:lstStyle/>
                    <a:p>
                      <a:r>
                        <a:rPr lang="en-IN" dirty="0"/>
                        <a:t>Authors</a:t>
                      </a:r>
                    </a:p>
                  </a:txBody>
                  <a:tcPr/>
                </a:tc>
                <a:tc>
                  <a:txBody>
                    <a:bodyPr/>
                    <a:lstStyle/>
                    <a:p>
                      <a:r>
                        <a:rPr lang="en-IN" dirty="0"/>
                        <a:t>Methodology/</a:t>
                      </a:r>
                    </a:p>
                    <a:p>
                      <a:r>
                        <a:rPr lang="en-IN" dirty="0"/>
                        <a:t>Techniques used</a:t>
                      </a:r>
                    </a:p>
                  </a:txBody>
                  <a:tcPr/>
                </a:tc>
                <a:tc>
                  <a:txBody>
                    <a:bodyPr/>
                    <a:lstStyle/>
                    <a:p>
                      <a:endParaRPr lang="en-IN" dirty="0"/>
                    </a:p>
                    <a:p>
                      <a:r>
                        <a:rPr lang="en-IN" dirty="0"/>
                        <a:t>Contribution</a:t>
                      </a:r>
                    </a:p>
                  </a:txBody>
                  <a:tcPr/>
                </a:tc>
                <a:tc>
                  <a:txBody>
                    <a:bodyPr/>
                    <a:lstStyle/>
                    <a:p>
                      <a:r>
                        <a:rPr lang="en-IN" dirty="0"/>
                        <a:t>Limitations</a:t>
                      </a:r>
                    </a:p>
                  </a:txBody>
                  <a:tcPr/>
                </a:tc>
                <a:extLst>
                  <a:ext uri="{0D108BD9-81ED-4DB2-BD59-A6C34878D82A}">
                    <a16:rowId xmlns:a16="http://schemas.microsoft.com/office/drawing/2014/main" val="2312999884"/>
                  </a:ext>
                </a:extLst>
              </a:tr>
              <a:tr h="2714475">
                <a:tc>
                  <a:txBody>
                    <a:bodyPr/>
                    <a:lstStyle/>
                    <a:p>
                      <a:r>
                        <a:rPr lang="en-IN" dirty="0"/>
                        <a:t>6</a:t>
                      </a:r>
                    </a:p>
                  </a:txBody>
                  <a:tcPr/>
                </a:tc>
                <a:tc>
                  <a:txBody>
                    <a:bodyPr/>
                    <a:lstStyle/>
                    <a:p>
                      <a:r>
                        <a:rPr lang="en-IN" dirty="0"/>
                        <a:t>2023</a:t>
                      </a:r>
                    </a:p>
                  </a:txBody>
                  <a:tcPr/>
                </a:tc>
                <a:tc>
                  <a:txBody>
                    <a:bodyPr/>
                    <a:lstStyle/>
                    <a:p>
                      <a:r>
                        <a:rPr lang="en-US" i="0" dirty="0"/>
                        <a:t>Deep Learning Based Enhanced Handwritten Devanagari Character Recognition using Image </a:t>
                      </a:r>
                      <a:r>
                        <a:rPr lang="en-US" i="0" dirty="0" err="1"/>
                        <a:t>Augmentatin</a:t>
                      </a:r>
                      <a:endParaRPr lang="en-IN" i="0" dirty="0"/>
                    </a:p>
                  </a:txBody>
                  <a:tcPr/>
                </a:tc>
                <a:tc>
                  <a:txBody>
                    <a:bodyPr/>
                    <a:lstStyle/>
                    <a:p>
                      <a:r>
                        <a:rPr lang="en-IN" dirty="0"/>
                        <a:t>Khushi Sinha, Eshan Marwah, Richa Gupta</a:t>
                      </a:r>
                    </a:p>
                  </a:txBody>
                  <a:tcPr/>
                </a:tc>
                <a:tc>
                  <a:txBody>
                    <a:bodyPr/>
                    <a:lstStyle/>
                    <a:p>
                      <a:r>
                        <a:rPr lang="en-US" dirty="0"/>
                        <a:t>Used a Deep CNN with batch normalization, dropout, and </a:t>
                      </a:r>
                      <a:r>
                        <a:rPr lang="en-US" dirty="0" err="1"/>
                        <a:t>ReLU</a:t>
                      </a:r>
                      <a:r>
                        <a:rPr lang="en-US" dirty="0"/>
                        <a:t>. </a:t>
                      </a:r>
                      <a:br>
                        <a:rPr lang="en-US" dirty="0"/>
                      </a:br>
                      <a:r>
                        <a:rPr lang="en-US" dirty="0"/>
                        <a:t>Applied image augmentation like rotation, zoom, shift, and brightness.</a:t>
                      </a:r>
                      <a:endParaRPr lang="en-IN" dirty="0"/>
                    </a:p>
                  </a:txBody>
                  <a:tcPr/>
                </a:tc>
                <a:tc>
                  <a:txBody>
                    <a:bodyPr/>
                    <a:lstStyle/>
                    <a:p>
                      <a:r>
                        <a:rPr lang="en-US" dirty="0"/>
                        <a:t>Improved recognition accuracy using augmentation.</a:t>
                      </a:r>
                      <a:endParaRPr lang="en-IN" dirty="0"/>
                    </a:p>
                  </a:txBody>
                  <a:tcPr/>
                </a:tc>
                <a:tc>
                  <a:txBody>
                    <a:bodyPr/>
                    <a:lstStyle/>
                    <a:p>
                      <a:r>
                        <a:rPr lang="en-US" dirty="0"/>
                        <a:t>Needs powerful GPU for large dataset training. </a:t>
                      </a:r>
                      <a:br>
                        <a:rPr lang="en-US" dirty="0"/>
                      </a:br>
                      <a:endParaRPr lang="en-IN" dirty="0"/>
                    </a:p>
                  </a:txBody>
                  <a:tcPr/>
                </a:tc>
                <a:extLst>
                  <a:ext uri="{0D108BD9-81ED-4DB2-BD59-A6C34878D82A}">
                    <a16:rowId xmlns:a16="http://schemas.microsoft.com/office/drawing/2014/main" val="3956414702"/>
                  </a:ext>
                </a:extLst>
              </a:tr>
              <a:tr h="2137231">
                <a:tc>
                  <a:txBody>
                    <a:bodyPr/>
                    <a:lstStyle/>
                    <a:p>
                      <a:r>
                        <a:rPr lang="en-IN" dirty="0"/>
                        <a:t>7</a:t>
                      </a:r>
                    </a:p>
                  </a:txBody>
                  <a:tcPr/>
                </a:tc>
                <a:tc>
                  <a:txBody>
                    <a:bodyPr/>
                    <a:lstStyle/>
                    <a:p>
                      <a:r>
                        <a:rPr lang="en-IN" dirty="0"/>
                        <a:t>2022</a:t>
                      </a:r>
                    </a:p>
                  </a:txBody>
                  <a:tcPr/>
                </a:tc>
                <a:tc>
                  <a:txBody>
                    <a:bodyPr/>
                    <a:lstStyle/>
                    <a:p>
                      <a:r>
                        <a:rPr lang="en-US" dirty="0"/>
                        <a:t>A Systematic Review on OCRs for Indic Documents &amp; Manuscripts</a:t>
                      </a:r>
                      <a:endParaRPr lang="en-IN" dirty="0"/>
                    </a:p>
                  </a:txBody>
                  <a:tcPr/>
                </a:tc>
                <a:tc>
                  <a:txBody>
                    <a:bodyPr/>
                    <a:lstStyle/>
                    <a:p>
                      <a:r>
                        <a:rPr lang="en-IN" dirty="0"/>
                        <a:t>Ch. Venkata Sasi Deepthi, A. Seenu </a:t>
                      </a:r>
                    </a:p>
                  </a:txBody>
                  <a:tcPr/>
                </a:tc>
                <a:tc>
                  <a:txBody>
                    <a:bodyPr/>
                    <a:lstStyle/>
                    <a:p>
                      <a:r>
                        <a:rPr lang="en-US" dirty="0"/>
                        <a:t>Reviewed traditional, ML, and deep learning OCR methods. </a:t>
                      </a:r>
                      <a:br>
                        <a:rPr lang="en-US" dirty="0"/>
                      </a:br>
                      <a:r>
                        <a:rPr lang="en-US" dirty="0"/>
                        <a:t>Focus on Indic scripts like Sanskrit, Tamil.</a:t>
                      </a:r>
                      <a:endParaRPr lang="en-IN" dirty="0"/>
                    </a:p>
                  </a:txBody>
                  <a:tcPr/>
                </a:tc>
                <a:tc>
                  <a:txBody>
                    <a:bodyPr/>
                    <a:lstStyle/>
                    <a:p>
                      <a:r>
                        <a:rPr lang="en-US" dirty="0"/>
                        <a:t>Identified CNN, LSTM, and hybrid methods as promising.</a:t>
                      </a:r>
                      <a:endParaRPr lang="en-IN" dirty="0"/>
                    </a:p>
                  </a:txBody>
                  <a:tcPr/>
                </a:tc>
                <a:tc>
                  <a:txBody>
                    <a:bodyPr/>
                    <a:lstStyle/>
                    <a:p>
                      <a:r>
                        <a:rPr lang="en-US" dirty="0"/>
                        <a:t>Accuracy drops with low-quality input. </a:t>
                      </a:r>
                      <a:br>
                        <a:rPr lang="en-US" dirty="0"/>
                      </a:br>
                      <a:r>
                        <a:rPr lang="en-US" dirty="0"/>
                        <a:t>Hard to handle handwritten text.</a:t>
                      </a:r>
                      <a:endParaRPr lang="en-IN" dirty="0"/>
                    </a:p>
                  </a:txBody>
                  <a:tcPr/>
                </a:tc>
                <a:extLst>
                  <a:ext uri="{0D108BD9-81ED-4DB2-BD59-A6C34878D82A}">
                    <a16:rowId xmlns:a16="http://schemas.microsoft.com/office/drawing/2014/main" val="182238545"/>
                  </a:ext>
                </a:extLst>
              </a:tr>
            </a:tbl>
          </a:graphicData>
        </a:graphic>
      </p:graphicFrame>
    </p:spTree>
    <p:extLst>
      <p:ext uri="{BB962C8B-B14F-4D97-AF65-F5344CB8AC3E}">
        <p14:creationId xmlns:p14="http://schemas.microsoft.com/office/powerpoint/2010/main" val="99431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3B8A3F-3226-A1A7-7BD9-8CA30E5DD6BE}"/>
              </a:ext>
            </a:extLst>
          </p:cNvPr>
          <p:cNvSpPr>
            <a:spLocks noGrp="1"/>
          </p:cNvSpPr>
          <p:nvPr>
            <p:ph type="dt" sz="half" idx="10"/>
          </p:nvPr>
        </p:nvSpPr>
        <p:spPr/>
        <p:txBody>
          <a:bodyPr/>
          <a:lstStyle/>
          <a:p>
            <a:fld id="{11A39CE7-06EB-4D72-85F6-F346CF2EC3B2}" type="datetime1">
              <a:rPr lang="en-IN"/>
              <a:t>12-05-2025</a:t>
            </a:fld>
            <a:endParaRPr lang="en-IN"/>
          </a:p>
        </p:txBody>
      </p:sp>
      <p:sp>
        <p:nvSpPr>
          <p:cNvPr id="3" name="Footer Placeholder 2">
            <a:extLst>
              <a:ext uri="{FF2B5EF4-FFF2-40B4-BE49-F238E27FC236}">
                <a16:creationId xmlns:a16="http://schemas.microsoft.com/office/drawing/2014/main" id="{87AD7C2D-BF7D-A765-DEA7-F382BE99CB53}"/>
              </a:ext>
            </a:extLst>
          </p:cNvPr>
          <p:cNvSpPr>
            <a:spLocks noGrp="1"/>
          </p:cNvSpPr>
          <p:nvPr>
            <p:ph type="ftr" sz="quarter" idx="11"/>
          </p:nvPr>
        </p:nvSpPr>
        <p:spPr/>
        <p:txBody>
          <a:bodyPr/>
          <a:lstStyle/>
          <a:p>
            <a:r>
              <a:rPr lang="en-GB"/>
              <a:t>DEPARMENT OF CS&amp;E, MITT</a:t>
            </a:r>
            <a:endParaRPr lang="en-IN"/>
          </a:p>
        </p:txBody>
      </p:sp>
      <p:sp>
        <p:nvSpPr>
          <p:cNvPr id="4" name="Slide Number Placeholder 3">
            <a:extLst>
              <a:ext uri="{FF2B5EF4-FFF2-40B4-BE49-F238E27FC236}">
                <a16:creationId xmlns:a16="http://schemas.microsoft.com/office/drawing/2014/main" id="{65B7A955-1A68-0536-FA1D-24B7DAE7E047}"/>
              </a:ext>
            </a:extLst>
          </p:cNvPr>
          <p:cNvSpPr>
            <a:spLocks noGrp="1"/>
          </p:cNvSpPr>
          <p:nvPr>
            <p:ph type="sldNum" sz="quarter" idx="12"/>
          </p:nvPr>
        </p:nvSpPr>
        <p:spPr/>
        <p:txBody>
          <a:bodyPr/>
          <a:lstStyle/>
          <a:p>
            <a:fld id="{B2A7461F-41B8-4D25-B9CE-77A262D740AD}" type="slidenum">
              <a:rPr lang="en-IN"/>
              <a:t>11</a:t>
            </a:fld>
            <a:endParaRPr lang="en-IN"/>
          </a:p>
        </p:txBody>
      </p:sp>
      <p:graphicFrame>
        <p:nvGraphicFramePr>
          <p:cNvPr id="5" name="Table 4">
            <a:extLst>
              <a:ext uri="{FF2B5EF4-FFF2-40B4-BE49-F238E27FC236}">
                <a16:creationId xmlns:a16="http://schemas.microsoft.com/office/drawing/2014/main" id="{AAC5B62E-FA65-C77F-E86B-89AC78953EC1}"/>
              </a:ext>
            </a:extLst>
          </p:cNvPr>
          <p:cNvGraphicFramePr>
            <a:graphicFrameLocks noGrp="1"/>
          </p:cNvGraphicFramePr>
          <p:nvPr>
            <p:extLst>
              <p:ext uri="{D42A27DB-BD31-4B8C-83A1-F6EECF244321}">
                <p14:modId xmlns:p14="http://schemas.microsoft.com/office/powerpoint/2010/main" val="3100295978"/>
              </p:ext>
            </p:extLst>
          </p:nvPr>
        </p:nvGraphicFramePr>
        <p:xfrm>
          <a:off x="326571" y="359294"/>
          <a:ext cx="8490858" cy="5828146"/>
        </p:xfrm>
        <a:graphic>
          <a:graphicData uri="http://schemas.openxmlformats.org/drawingml/2006/table">
            <a:tbl>
              <a:tblPr firstRow="1" bandRow="1">
                <a:tableStyleId>{5940675A-B579-460E-94D1-54222C63F5DA}</a:tableStyleId>
              </a:tblPr>
              <a:tblGrid>
                <a:gridCol w="745669">
                  <a:extLst>
                    <a:ext uri="{9D8B030D-6E8A-4147-A177-3AD203B41FA5}">
                      <a16:colId xmlns:a16="http://schemas.microsoft.com/office/drawing/2014/main" val="2400380193"/>
                    </a:ext>
                  </a:extLst>
                </a:gridCol>
                <a:gridCol w="963389">
                  <a:extLst>
                    <a:ext uri="{9D8B030D-6E8A-4147-A177-3AD203B41FA5}">
                      <a16:colId xmlns:a16="http://schemas.microsoft.com/office/drawing/2014/main" val="3462503041"/>
                    </a:ext>
                  </a:extLst>
                </a:gridCol>
                <a:gridCol w="1371600">
                  <a:extLst>
                    <a:ext uri="{9D8B030D-6E8A-4147-A177-3AD203B41FA5}">
                      <a16:colId xmlns:a16="http://schemas.microsoft.com/office/drawing/2014/main" val="3642332647"/>
                    </a:ext>
                  </a:extLst>
                </a:gridCol>
                <a:gridCol w="1023257">
                  <a:extLst>
                    <a:ext uri="{9D8B030D-6E8A-4147-A177-3AD203B41FA5}">
                      <a16:colId xmlns:a16="http://schemas.microsoft.com/office/drawing/2014/main" val="2142811995"/>
                    </a:ext>
                  </a:extLst>
                </a:gridCol>
                <a:gridCol w="1345281">
                  <a:extLst>
                    <a:ext uri="{9D8B030D-6E8A-4147-A177-3AD203B41FA5}">
                      <a16:colId xmlns:a16="http://schemas.microsoft.com/office/drawing/2014/main" val="9896344"/>
                    </a:ext>
                  </a:extLst>
                </a:gridCol>
                <a:gridCol w="1539433">
                  <a:extLst>
                    <a:ext uri="{9D8B030D-6E8A-4147-A177-3AD203B41FA5}">
                      <a16:colId xmlns:a16="http://schemas.microsoft.com/office/drawing/2014/main" val="1969229096"/>
                    </a:ext>
                  </a:extLst>
                </a:gridCol>
                <a:gridCol w="1502229">
                  <a:extLst>
                    <a:ext uri="{9D8B030D-6E8A-4147-A177-3AD203B41FA5}">
                      <a16:colId xmlns:a16="http://schemas.microsoft.com/office/drawing/2014/main" val="719400948"/>
                    </a:ext>
                  </a:extLst>
                </a:gridCol>
              </a:tblGrid>
              <a:tr h="620419">
                <a:tc>
                  <a:txBody>
                    <a:bodyPr/>
                    <a:lstStyle/>
                    <a:p>
                      <a:r>
                        <a:rPr lang="en-IN" dirty="0"/>
                        <a:t>Sl.no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Published Year</a:t>
                      </a:r>
                    </a:p>
                  </a:txBody>
                  <a:tcPr/>
                </a:tc>
                <a:tc>
                  <a:txBody>
                    <a:bodyPr/>
                    <a:lstStyle/>
                    <a:p>
                      <a:r>
                        <a:rPr lang="en-IN" dirty="0"/>
                        <a:t>Title </a:t>
                      </a:r>
                    </a:p>
                  </a:txBody>
                  <a:tcPr/>
                </a:tc>
                <a:tc>
                  <a:txBody>
                    <a:bodyPr/>
                    <a:lstStyle/>
                    <a:p>
                      <a:r>
                        <a:rPr lang="en-IN" dirty="0"/>
                        <a:t>Authors</a:t>
                      </a:r>
                    </a:p>
                  </a:txBody>
                  <a:tcPr/>
                </a:tc>
                <a:tc>
                  <a:txBody>
                    <a:bodyPr/>
                    <a:lstStyle/>
                    <a:p>
                      <a:r>
                        <a:rPr lang="en-IN" dirty="0"/>
                        <a:t>Methodology/</a:t>
                      </a:r>
                    </a:p>
                  </a:txBody>
                  <a:tcPr/>
                </a:tc>
                <a:tc>
                  <a:txBody>
                    <a:bodyPr/>
                    <a:lstStyle/>
                    <a:p>
                      <a:endParaRPr lang="en-IN" dirty="0"/>
                    </a:p>
                    <a:p>
                      <a:r>
                        <a:rPr lang="en-IN" dirty="0"/>
                        <a:t>Contribution</a:t>
                      </a:r>
                    </a:p>
                  </a:txBody>
                  <a:tcPr/>
                </a:tc>
                <a:tc>
                  <a:txBody>
                    <a:bodyPr/>
                    <a:lstStyle/>
                    <a:p>
                      <a:r>
                        <a:rPr lang="en-IN" dirty="0"/>
                        <a:t>Limitations</a:t>
                      </a:r>
                    </a:p>
                  </a:txBody>
                  <a:tcPr/>
                </a:tc>
                <a:extLst>
                  <a:ext uri="{0D108BD9-81ED-4DB2-BD59-A6C34878D82A}">
                    <a16:rowId xmlns:a16="http://schemas.microsoft.com/office/drawing/2014/main" val="3526292351"/>
                  </a:ext>
                </a:extLst>
              </a:tr>
              <a:tr h="2353426">
                <a:tc>
                  <a:txBody>
                    <a:bodyPr/>
                    <a:lstStyle/>
                    <a:p>
                      <a:r>
                        <a:rPr lang="en-IN" dirty="0"/>
                        <a:t>8</a:t>
                      </a:r>
                    </a:p>
                  </a:txBody>
                  <a:tcPr/>
                </a:tc>
                <a:tc>
                  <a:txBody>
                    <a:bodyPr/>
                    <a:lstStyle/>
                    <a:p>
                      <a:r>
                        <a:rPr lang="en-IN" dirty="0"/>
                        <a:t>2023</a:t>
                      </a:r>
                    </a:p>
                  </a:txBody>
                  <a:tcPr/>
                </a:tc>
                <a:tc>
                  <a:txBody>
                    <a:bodyPr/>
                    <a:lstStyle/>
                    <a:p>
                      <a:r>
                        <a:rPr lang="en-US" dirty="0"/>
                        <a:t>Real-Time Retrieving Vedic Sanskrit Text into Multi-Lingual Text and Audio.</a:t>
                      </a:r>
                      <a:endParaRPr lang="en-IN" dirty="0"/>
                    </a:p>
                  </a:txBody>
                  <a:tcPr/>
                </a:tc>
                <a:tc>
                  <a:txBody>
                    <a:bodyPr/>
                    <a:lstStyle/>
                    <a:p>
                      <a:r>
                        <a:rPr lang="en-US" dirty="0"/>
                        <a:t>Anchal Chand, Piyush Agarwal, Sachin Sharma</a:t>
                      </a:r>
                      <a:endParaRPr lang="en-IN" dirty="0"/>
                    </a:p>
                  </a:txBody>
                  <a:tcPr/>
                </a:tc>
                <a:tc>
                  <a:txBody>
                    <a:bodyPr/>
                    <a:lstStyle/>
                    <a:p>
                      <a:r>
                        <a:rPr lang="en-US" dirty="0"/>
                        <a:t>Used OCR (Tesseract), LSTM, Google Translate &amp; Text-to-Speech.</a:t>
                      </a:r>
                      <a:endParaRPr lang="en-IN" dirty="0"/>
                    </a:p>
                  </a:txBody>
                  <a:tcPr/>
                </a:tc>
                <a:tc>
                  <a:txBody>
                    <a:bodyPr/>
                    <a:lstStyle/>
                    <a:p>
                      <a:r>
                        <a:rPr lang="en-US" dirty="0"/>
                        <a:t>Converts Sanskrit from Vedic images to editable text, audio, and multiple languages. </a:t>
                      </a:r>
                      <a:br>
                        <a:rPr lang="en-US" dirty="0"/>
                      </a:br>
                      <a:endParaRPr lang="en-IN" dirty="0"/>
                    </a:p>
                  </a:txBody>
                  <a:tcPr/>
                </a:tc>
                <a:tc>
                  <a:txBody>
                    <a:bodyPr/>
                    <a:lstStyle/>
                    <a:p>
                      <a:r>
                        <a:rPr lang="en-US" dirty="0"/>
                        <a:t>Needs stable internet for API functions. </a:t>
                      </a:r>
                      <a:br>
                        <a:rPr lang="en-US" dirty="0"/>
                      </a:br>
                      <a:r>
                        <a:rPr lang="en-US" dirty="0"/>
                        <a:t>Tesseract's performance varies with image quality.</a:t>
                      </a:r>
                      <a:endParaRPr lang="en-IN" dirty="0"/>
                    </a:p>
                  </a:txBody>
                  <a:tcPr/>
                </a:tc>
                <a:extLst>
                  <a:ext uri="{0D108BD9-81ED-4DB2-BD59-A6C34878D82A}">
                    <a16:rowId xmlns:a16="http://schemas.microsoft.com/office/drawing/2014/main" val="3956414702"/>
                  </a:ext>
                </a:extLst>
              </a:tr>
              <a:tr h="2812570">
                <a:tc>
                  <a:txBody>
                    <a:bodyPr/>
                    <a:lstStyle/>
                    <a:p>
                      <a:r>
                        <a:rPr lang="en-IN" dirty="0"/>
                        <a:t>9</a:t>
                      </a:r>
                    </a:p>
                  </a:txBody>
                  <a:tcPr/>
                </a:tc>
                <a:tc>
                  <a:txBody>
                    <a:bodyPr/>
                    <a:lstStyle/>
                    <a:p>
                      <a:r>
                        <a:rPr lang="en-IN" dirty="0"/>
                        <a:t>2023</a:t>
                      </a:r>
                    </a:p>
                  </a:txBody>
                  <a:tcPr/>
                </a:tc>
                <a:tc>
                  <a:txBody>
                    <a:bodyPr/>
                    <a:lstStyle/>
                    <a:p>
                      <a:r>
                        <a:rPr lang="en-US" dirty="0"/>
                        <a:t>Combining Multiple Feature Extraction and Classification Methods to Study handwritten scripts</a:t>
                      </a:r>
                      <a:endParaRPr lang="en-IN" dirty="0"/>
                    </a:p>
                  </a:txBody>
                  <a:tcPr/>
                </a:tc>
                <a:tc>
                  <a:txBody>
                    <a:bodyPr/>
                    <a:lstStyle/>
                    <a:p>
                      <a:r>
                        <a:rPr lang="en-IN" dirty="0"/>
                        <a:t>Shraddha V. Shelke, Dr. S. P. Ugale</a:t>
                      </a:r>
                    </a:p>
                  </a:txBody>
                  <a:tcPr/>
                </a:tc>
                <a:tc>
                  <a:txBody>
                    <a:bodyPr/>
                    <a:lstStyle/>
                    <a:p>
                      <a:r>
                        <a:rPr lang="en-US" dirty="0"/>
                        <a:t>Used 4 feature extraction techniques: Resizing, Canny Edge, Hybrid DWT-DCT, HOG.</a:t>
                      </a:r>
                      <a:endParaRPr lang="en-IN" dirty="0"/>
                    </a:p>
                  </a:txBody>
                  <a:tcPr/>
                </a:tc>
                <a:tc>
                  <a:txBody>
                    <a:bodyPr/>
                    <a:lstStyle/>
                    <a:p>
                      <a:r>
                        <a:rPr lang="en-US" dirty="0"/>
                        <a:t>Highest accuracy using HOG + SVM. </a:t>
                      </a:r>
                      <a:br>
                        <a:rPr lang="en-US" dirty="0"/>
                      </a:br>
                      <a:r>
                        <a:rPr lang="en-US" dirty="0"/>
                        <a:t>Hybrid DWT-DCT also gave strong results.</a:t>
                      </a:r>
                      <a:endParaRPr lang="en-IN" dirty="0"/>
                    </a:p>
                  </a:txBody>
                  <a:tcPr/>
                </a:tc>
                <a:tc>
                  <a:txBody>
                    <a:bodyPr/>
                    <a:lstStyle/>
                    <a:p>
                      <a:r>
                        <a:rPr lang="en-IN" dirty="0"/>
                        <a:t>Struggles with similar-looking characters.</a:t>
                      </a:r>
                    </a:p>
                    <a:p>
                      <a:endParaRPr lang="en-IN" dirty="0"/>
                    </a:p>
                  </a:txBody>
                  <a:tcPr/>
                </a:tc>
                <a:extLst>
                  <a:ext uri="{0D108BD9-81ED-4DB2-BD59-A6C34878D82A}">
                    <a16:rowId xmlns:a16="http://schemas.microsoft.com/office/drawing/2014/main" val="182238545"/>
                  </a:ext>
                </a:extLst>
              </a:tr>
            </a:tbl>
          </a:graphicData>
        </a:graphic>
      </p:graphicFrame>
    </p:spTree>
    <p:extLst>
      <p:ext uri="{BB962C8B-B14F-4D97-AF65-F5344CB8AC3E}">
        <p14:creationId xmlns:p14="http://schemas.microsoft.com/office/powerpoint/2010/main" val="2259379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CBED4F-2F05-9766-A2D0-9119A2A2DB0B}"/>
              </a:ext>
            </a:extLst>
          </p:cNvPr>
          <p:cNvSpPr>
            <a:spLocks noGrp="1"/>
          </p:cNvSpPr>
          <p:nvPr>
            <p:ph type="dt" sz="half" idx="10"/>
          </p:nvPr>
        </p:nvSpPr>
        <p:spPr/>
        <p:txBody>
          <a:bodyPr/>
          <a:lstStyle/>
          <a:p>
            <a:fld id="{11A39CE7-06EB-4D72-85F6-F346CF2EC3B2}" type="datetime1">
              <a:rPr lang="en-IN"/>
              <a:t>12-05-2025</a:t>
            </a:fld>
            <a:endParaRPr lang="en-IN"/>
          </a:p>
        </p:txBody>
      </p:sp>
      <p:sp>
        <p:nvSpPr>
          <p:cNvPr id="3" name="Footer Placeholder 2">
            <a:extLst>
              <a:ext uri="{FF2B5EF4-FFF2-40B4-BE49-F238E27FC236}">
                <a16:creationId xmlns:a16="http://schemas.microsoft.com/office/drawing/2014/main" id="{F5141391-31C9-E66E-7413-18302E7F4041}"/>
              </a:ext>
            </a:extLst>
          </p:cNvPr>
          <p:cNvSpPr>
            <a:spLocks noGrp="1"/>
          </p:cNvSpPr>
          <p:nvPr>
            <p:ph type="ftr" sz="quarter" idx="11"/>
          </p:nvPr>
        </p:nvSpPr>
        <p:spPr/>
        <p:txBody>
          <a:bodyPr/>
          <a:lstStyle/>
          <a:p>
            <a:r>
              <a:rPr lang="en-GB"/>
              <a:t>DEPARMENT OF CS&amp;E, MITT</a:t>
            </a:r>
            <a:endParaRPr lang="en-IN"/>
          </a:p>
        </p:txBody>
      </p:sp>
      <p:sp>
        <p:nvSpPr>
          <p:cNvPr id="4" name="Slide Number Placeholder 3">
            <a:extLst>
              <a:ext uri="{FF2B5EF4-FFF2-40B4-BE49-F238E27FC236}">
                <a16:creationId xmlns:a16="http://schemas.microsoft.com/office/drawing/2014/main" id="{36495AD1-5CD4-2E75-BCC5-CBD7E9CFAF2D}"/>
              </a:ext>
            </a:extLst>
          </p:cNvPr>
          <p:cNvSpPr>
            <a:spLocks noGrp="1"/>
          </p:cNvSpPr>
          <p:nvPr>
            <p:ph type="sldNum" sz="quarter" idx="12"/>
          </p:nvPr>
        </p:nvSpPr>
        <p:spPr/>
        <p:txBody>
          <a:bodyPr/>
          <a:lstStyle/>
          <a:p>
            <a:fld id="{B2A7461F-41B8-4D25-B9CE-77A262D740AD}" type="slidenum">
              <a:rPr lang="en-IN"/>
              <a:t>12</a:t>
            </a:fld>
            <a:endParaRPr lang="en-IN"/>
          </a:p>
        </p:txBody>
      </p:sp>
      <p:graphicFrame>
        <p:nvGraphicFramePr>
          <p:cNvPr id="5" name="Table 4">
            <a:extLst>
              <a:ext uri="{FF2B5EF4-FFF2-40B4-BE49-F238E27FC236}">
                <a16:creationId xmlns:a16="http://schemas.microsoft.com/office/drawing/2014/main" id="{70F6BA7F-F71B-07C8-E88E-1E2F9C808F9A}"/>
              </a:ext>
            </a:extLst>
          </p:cNvPr>
          <p:cNvGraphicFramePr>
            <a:graphicFrameLocks noGrp="1"/>
          </p:cNvGraphicFramePr>
          <p:nvPr>
            <p:extLst>
              <p:ext uri="{D42A27DB-BD31-4B8C-83A1-F6EECF244321}">
                <p14:modId xmlns:p14="http://schemas.microsoft.com/office/powerpoint/2010/main" val="1622931777"/>
              </p:ext>
            </p:extLst>
          </p:nvPr>
        </p:nvGraphicFramePr>
        <p:xfrm>
          <a:off x="326571" y="145311"/>
          <a:ext cx="8490858" cy="6217920"/>
        </p:xfrm>
        <a:graphic>
          <a:graphicData uri="http://schemas.openxmlformats.org/drawingml/2006/table">
            <a:tbl>
              <a:tblPr firstRow="1" bandRow="1">
                <a:tableStyleId>{5940675A-B579-460E-94D1-54222C63F5DA}</a:tableStyleId>
              </a:tblPr>
              <a:tblGrid>
                <a:gridCol w="745669">
                  <a:extLst>
                    <a:ext uri="{9D8B030D-6E8A-4147-A177-3AD203B41FA5}">
                      <a16:colId xmlns:a16="http://schemas.microsoft.com/office/drawing/2014/main" val="2400380193"/>
                    </a:ext>
                  </a:extLst>
                </a:gridCol>
                <a:gridCol w="721836">
                  <a:extLst>
                    <a:ext uri="{9D8B030D-6E8A-4147-A177-3AD203B41FA5}">
                      <a16:colId xmlns:a16="http://schemas.microsoft.com/office/drawing/2014/main" val="3462503041"/>
                    </a:ext>
                  </a:extLst>
                </a:gridCol>
                <a:gridCol w="1400537">
                  <a:extLst>
                    <a:ext uri="{9D8B030D-6E8A-4147-A177-3AD203B41FA5}">
                      <a16:colId xmlns:a16="http://schemas.microsoft.com/office/drawing/2014/main" val="3642332647"/>
                    </a:ext>
                  </a:extLst>
                </a:gridCol>
                <a:gridCol w="1235873">
                  <a:extLst>
                    <a:ext uri="{9D8B030D-6E8A-4147-A177-3AD203B41FA5}">
                      <a16:colId xmlns:a16="http://schemas.microsoft.com/office/drawing/2014/main" val="2142811995"/>
                    </a:ext>
                  </a:extLst>
                </a:gridCol>
                <a:gridCol w="1634648">
                  <a:extLst>
                    <a:ext uri="{9D8B030D-6E8A-4147-A177-3AD203B41FA5}">
                      <a16:colId xmlns:a16="http://schemas.microsoft.com/office/drawing/2014/main" val="9896344"/>
                    </a:ext>
                  </a:extLst>
                </a:gridCol>
                <a:gridCol w="1481560">
                  <a:extLst>
                    <a:ext uri="{9D8B030D-6E8A-4147-A177-3AD203B41FA5}">
                      <a16:colId xmlns:a16="http://schemas.microsoft.com/office/drawing/2014/main" val="1969229096"/>
                    </a:ext>
                  </a:extLst>
                </a:gridCol>
                <a:gridCol w="1270735">
                  <a:extLst>
                    <a:ext uri="{9D8B030D-6E8A-4147-A177-3AD203B41FA5}">
                      <a16:colId xmlns:a16="http://schemas.microsoft.com/office/drawing/2014/main" val="719400948"/>
                    </a:ext>
                  </a:extLst>
                </a:gridCol>
              </a:tblGrid>
              <a:tr h="2102043">
                <a:tc>
                  <a:txBody>
                    <a:bodyPr/>
                    <a:lstStyle/>
                    <a:p>
                      <a:r>
                        <a:rPr lang="en-IN" dirty="0"/>
                        <a:t>10</a:t>
                      </a:r>
                    </a:p>
                  </a:txBody>
                  <a:tcPr/>
                </a:tc>
                <a:tc>
                  <a:txBody>
                    <a:bodyPr/>
                    <a:lstStyle/>
                    <a:p>
                      <a:r>
                        <a:rPr lang="en-IN" dirty="0"/>
                        <a:t>2022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Handwritten Vedic Sanskrit Text Recognition Using Deep Learning</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Vina M. </a:t>
                      </a:r>
                      <a:r>
                        <a:rPr lang="en-IN" dirty="0" err="1"/>
                        <a:t>Lomte</a:t>
                      </a:r>
                      <a:r>
                        <a:rPr lang="en-IN" dirty="0"/>
                        <a:t>, Dharmpal D. Doye</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Used CNN with 4-fold architectures. Trained on 70,000 images. Applied preprocessing and classification.</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Outperformed Marathi text recognition. No prior Vedic solutions.</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Struggles with blurry text. Limited to two scripts. Needs broader script support.</a:t>
                      </a:r>
                    </a:p>
                  </a:txBody>
                  <a:tcPr/>
                </a:tc>
                <a:extLst>
                  <a:ext uri="{0D108BD9-81ED-4DB2-BD59-A6C34878D82A}">
                    <a16:rowId xmlns:a16="http://schemas.microsoft.com/office/drawing/2014/main" val="3956414702"/>
                  </a:ext>
                </a:extLst>
              </a:tr>
              <a:tr h="3153828">
                <a:tc>
                  <a:txBody>
                    <a:bodyPr/>
                    <a:lstStyle/>
                    <a:p>
                      <a:r>
                        <a:rPr lang="en-IN" dirty="0"/>
                        <a:t>11</a:t>
                      </a:r>
                    </a:p>
                  </a:txBody>
                  <a:tcPr/>
                </a:tc>
                <a:tc>
                  <a:txBody>
                    <a:bodyPr/>
                    <a:lstStyle/>
                    <a:p>
                      <a:endParaRPr lang="en-IN" dirty="0"/>
                    </a:p>
                  </a:txBody>
                  <a:tcPr/>
                </a:tc>
                <a:tc>
                  <a:txBody>
                    <a:bodyPr/>
                    <a:lstStyle/>
                    <a:p>
                      <a:r>
                        <a:rPr lang="en-US" dirty="0"/>
                        <a:t>Sanskrit Text Recognition using Machine Learning </a:t>
                      </a:r>
                      <a:endParaRPr lang="en-IN" dirty="0"/>
                    </a:p>
                  </a:txBody>
                  <a:tcPr/>
                </a:tc>
                <a:tc>
                  <a:txBody>
                    <a:bodyPr/>
                    <a:lstStyle/>
                    <a:p>
                      <a:r>
                        <a:rPr lang="en-IN" dirty="0"/>
                        <a:t>Pankaj Tukaram Bhise, Vina </a:t>
                      </a:r>
                      <a:r>
                        <a:rPr lang="en-IN" dirty="0" err="1"/>
                        <a:t>Lomte</a:t>
                      </a:r>
                      <a:r>
                        <a:rPr lang="en-IN" dirty="0"/>
                        <a:t>, Darshan Derle, Pratik Gitte, Onkar </a:t>
                      </a:r>
                      <a:r>
                        <a:rPr lang="en-IN" dirty="0" err="1"/>
                        <a:t>Lonari</a:t>
                      </a:r>
                      <a:endParaRPr lang="en-IN" dirty="0"/>
                    </a:p>
                  </a:txBody>
                  <a:tcPr/>
                </a:tc>
                <a:tc>
                  <a:txBody>
                    <a:bodyPr/>
                    <a:lstStyle/>
                    <a:p>
                      <a:r>
                        <a:rPr lang="en-US" dirty="0"/>
                        <a:t>Used image preprocessing, K-means clustering for segmentation and CNN for classification</a:t>
                      </a:r>
                      <a:endParaRPr lang="en-IN" dirty="0"/>
                    </a:p>
                  </a:txBody>
                  <a:tcPr/>
                </a:tc>
                <a:tc>
                  <a:txBody>
                    <a:bodyPr/>
                    <a:lstStyle/>
                    <a:p>
                      <a:r>
                        <a:rPr lang="en-US" dirty="0"/>
                        <a:t>accuracy in recognizing Sanskrit characters using a feedforward neural network. Translation from Sanskrit to English is possible.</a:t>
                      </a:r>
                      <a:endParaRPr lang="en-IN" dirty="0"/>
                    </a:p>
                  </a:txBody>
                  <a:tcPr/>
                </a:tc>
                <a:tc>
                  <a:txBody>
                    <a:bodyPr/>
                    <a:lstStyle/>
                    <a:p>
                      <a:r>
                        <a:rPr lang="en-US" dirty="0"/>
                        <a:t>Struggles with stylized fonts, older or degraded document clarity, and does not support real-time  formatting translation.</a:t>
                      </a:r>
                      <a:endParaRPr lang="en-IN" dirty="0"/>
                    </a:p>
                  </a:txBody>
                  <a:tcPr/>
                </a:tc>
                <a:extLst>
                  <a:ext uri="{0D108BD9-81ED-4DB2-BD59-A6C34878D82A}">
                    <a16:rowId xmlns:a16="http://schemas.microsoft.com/office/drawing/2014/main" val="182238545"/>
                  </a:ext>
                </a:extLst>
              </a:tr>
            </a:tbl>
          </a:graphicData>
        </a:graphic>
      </p:graphicFrame>
    </p:spTree>
    <p:extLst>
      <p:ext uri="{BB962C8B-B14F-4D97-AF65-F5344CB8AC3E}">
        <p14:creationId xmlns:p14="http://schemas.microsoft.com/office/powerpoint/2010/main" val="3682721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9FF643-EFDF-3815-7693-3B12BC6AA76B}"/>
              </a:ext>
            </a:extLst>
          </p:cNvPr>
          <p:cNvSpPr>
            <a:spLocks noGrp="1"/>
          </p:cNvSpPr>
          <p:nvPr>
            <p:ph type="dt" sz="half" idx="10"/>
          </p:nvPr>
        </p:nvSpPr>
        <p:spPr/>
        <p:txBody>
          <a:bodyPr/>
          <a:lstStyle/>
          <a:p>
            <a:fld id="{11A39CE7-06EB-4D72-85F6-F346CF2EC3B2}" type="datetime1">
              <a:rPr lang="en-IN"/>
              <a:t>12-05-2025</a:t>
            </a:fld>
            <a:endParaRPr lang="en-IN"/>
          </a:p>
        </p:txBody>
      </p:sp>
      <p:sp>
        <p:nvSpPr>
          <p:cNvPr id="3" name="Footer Placeholder 2">
            <a:extLst>
              <a:ext uri="{FF2B5EF4-FFF2-40B4-BE49-F238E27FC236}">
                <a16:creationId xmlns:a16="http://schemas.microsoft.com/office/drawing/2014/main" id="{EFE97024-4F14-DBB7-FA97-FE28E790EE98}"/>
              </a:ext>
            </a:extLst>
          </p:cNvPr>
          <p:cNvSpPr>
            <a:spLocks noGrp="1"/>
          </p:cNvSpPr>
          <p:nvPr>
            <p:ph type="ftr" sz="quarter" idx="11"/>
          </p:nvPr>
        </p:nvSpPr>
        <p:spPr/>
        <p:txBody>
          <a:bodyPr/>
          <a:lstStyle/>
          <a:p>
            <a:r>
              <a:rPr lang="en-GB"/>
              <a:t>DEPARMENT OF CS&amp;E, MITT</a:t>
            </a:r>
            <a:endParaRPr lang="en-IN"/>
          </a:p>
        </p:txBody>
      </p:sp>
      <p:sp>
        <p:nvSpPr>
          <p:cNvPr id="4" name="Slide Number Placeholder 3">
            <a:extLst>
              <a:ext uri="{FF2B5EF4-FFF2-40B4-BE49-F238E27FC236}">
                <a16:creationId xmlns:a16="http://schemas.microsoft.com/office/drawing/2014/main" id="{7891CE7B-CC9A-8C70-B468-20AD4D497156}"/>
              </a:ext>
            </a:extLst>
          </p:cNvPr>
          <p:cNvSpPr>
            <a:spLocks noGrp="1"/>
          </p:cNvSpPr>
          <p:nvPr>
            <p:ph type="sldNum" sz="quarter" idx="12"/>
          </p:nvPr>
        </p:nvSpPr>
        <p:spPr/>
        <p:txBody>
          <a:bodyPr/>
          <a:lstStyle/>
          <a:p>
            <a:fld id="{B2A7461F-41B8-4D25-B9CE-77A262D740AD}" type="slidenum">
              <a:rPr lang="en-IN"/>
              <a:t>13</a:t>
            </a:fld>
            <a:endParaRPr lang="en-IN"/>
          </a:p>
        </p:txBody>
      </p:sp>
      <p:graphicFrame>
        <p:nvGraphicFramePr>
          <p:cNvPr id="5" name="Table 4">
            <a:extLst>
              <a:ext uri="{FF2B5EF4-FFF2-40B4-BE49-F238E27FC236}">
                <a16:creationId xmlns:a16="http://schemas.microsoft.com/office/drawing/2014/main" id="{FE302AE6-377F-3C72-E7C1-83CDF58E5D0D}"/>
              </a:ext>
            </a:extLst>
          </p:cNvPr>
          <p:cNvGraphicFramePr>
            <a:graphicFrameLocks noGrp="1"/>
          </p:cNvGraphicFramePr>
          <p:nvPr>
            <p:extLst>
              <p:ext uri="{D42A27DB-BD31-4B8C-83A1-F6EECF244321}">
                <p14:modId xmlns:p14="http://schemas.microsoft.com/office/powerpoint/2010/main" val="1942630536"/>
              </p:ext>
            </p:extLst>
          </p:nvPr>
        </p:nvGraphicFramePr>
        <p:xfrm>
          <a:off x="326571" y="130695"/>
          <a:ext cx="8490858" cy="6422438"/>
        </p:xfrm>
        <a:graphic>
          <a:graphicData uri="http://schemas.openxmlformats.org/drawingml/2006/table">
            <a:tbl>
              <a:tblPr firstRow="1" bandRow="1">
                <a:tableStyleId>{5940675A-B579-460E-94D1-54222C63F5DA}</a:tableStyleId>
              </a:tblPr>
              <a:tblGrid>
                <a:gridCol w="745669">
                  <a:extLst>
                    <a:ext uri="{9D8B030D-6E8A-4147-A177-3AD203B41FA5}">
                      <a16:colId xmlns:a16="http://schemas.microsoft.com/office/drawing/2014/main" val="2400380193"/>
                    </a:ext>
                  </a:extLst>
                </a:gridCol>
                <a:gridCol w="974274">
                  <a:extLst>
                    <a:ext uri="{9D8B030D-6E8A-4147-A177-3AD203B41FA5}">
                      <a16:colId xmlns:a16="http://schemas.microsoft.com/office/drawing/2014/main" val="3462503041"/>
                    </a:ext>
                  </a:extLst>
                </a:gridCol>
                <a:gridCol w="1311726">
                  <a:extLst>
                    <a:ext uri="{9D8B030D-6E8A-4147-A177-3AD203B41FA5}">
                      <a16:colId xmlns:a16="http://schemas.microsoft.com/office/drawing/2014/main" val="3642332647"/>
                    </a:ext>
                  </a:extLst>
                </a:gridCol>
                <a:gridCol w="993841">
                  <a:extLst>
                    <a:ext uri="{9D8B030D-6E8A-4147-A177-3AD203B41FA5}">
                      <a16:colId xmlns:a16="http://schemas.microsoft.com/office/drawing/2014/main" val="2142811995"/>
                    </a:ext>
                  </a:extLst>
                </a:gridCol>
                <a:gridCol w="1450004">
                  <a:extLst>
                    <a:ext uri="{9D8B030D-6E8A-4147-A177-3AD203B41FA5}">
                      <a16:colId xmlns:a16="http://schemas.microsoft.com/office/drawing/2014/main" val="9896344"/>
                    </a:ext>
                  </a:extLst>
                </a:gridCol>
                <a:gridCol w="1466816">
                  <a:extLst>
                    <a:ext uri="{9D8B030D-6E8A-4147-A177-3AD203B41FA5}">
                      <a16:colId xmlns:a16="http://schemas.microsoft.com/office/drawing/2014/main" val="1969229096"/>
                    </a:ext>
                  </a:extLst>
                </a:gridCol>
                <a:gridCol w="1548528">
                  <a:extLst>
                    <a:ext uri="{9D8B030D-6E8A-4147-A177-3AD203B41FA5}">
                      <a16:colId xmlns:a16="http://schemas.microsoft.com/office/drawing/2014/main" val="719400948"/>
                    </a:ext>
                  </a:extLst>
                </a:gridCol>
              </a:tblGrid>
              <a:tr h="5768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Sl.no</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Published Year</a:t>
                      </a:r>
                    </a:p>
                  </a:txBody>
                  <a:tcPr/>
                </a:tc>
                <a:tc>
                  <a:txBody>
                    <a:bodyPr/>
                    <a:lstStyle/>
                    <a:p>
                      <a:r>
                        <a:rPr lang="en-IN" dirty="0"/>
                        <a:t>Title </a:t>
                      </a:r>
                    </a:p>
                  </a:txBody>
                  <a:tcPr/>
                </a:tc>
                <a:tc>
                  <a:txBody>
                    <a:bodyPr/>
                    <a:lstStyle/>
                    <a:p>
                      <a:r>
                        <a:rPr lang="en-IN" dirty="0"/>
                        <a:t>Authors</a:t>
                      </a:r>
                    </a:p>
                  </a:txBody>
                  <a:tcPr/>
                </a:tc>
                <a:tc>
                  <a:txBody>
                    <a:bodyPr/>
                    <a:lstStyle/>
                    <a:p>
                      <a:r>
                        <a:rPr lang="en-IN" dirty="0"/>
                        <a:t>Methodology</a:t>
                      </a:r>
                    </a:p>
                  </a:txBody>
                  <a:tcPr/>
                </a:tc>
                <a:tc>
                  <a:txBody>
                    <a:bodyPr/>
                    <a:lstStyle/>
                    <a:p>
                      <a:r>
                        <a:rPr lang="en-IN" dirty="0"/>
                        <a:t>Contribution</a:t>
                      </a:r>
                    </a:p>
                  </a:txBody>
                  <a:tcPr/>
                </a:tc>
                <a:tc>
                  <a:txBody>
                    <a:bodyPr/>
                    <a:lstStyle/>
                    <a:p>
                      <a:r>
                        <a:rPr lang="en-IN" dirty="0"/>
                        <a:t>Limitations</a:t>
                      </a:r>
                    </a:p>
                  </a:txBody>
                  <a:tcPr/>
                </a:tc>
                <a:extLst>
                  <a:ext uri="{0D108BD9-81ED-4DB2-BD59-A6C34878D82A}">
                    <a16:rowId xmlns:a16="http://schemas.microsoft.com/office/drawing/2014/main" val="2293120869"/>
                  </a:ext>
                </a:extLst>
              </a:tr>
              <a:tr h="2673398">
                <a:tc>
                  <a:txBody>
                    <a:bodyPr/>
                    <a:lstStyle/>
                    <a:p>
                      <a:r>
                        <a:rPr lang="en-IN" dirty="0"/>
                        <a:t>12</a:t>
                      </a:r>
                    </a:p>
                  </a:txBody>
                  <a:tcPr/>
                </a:tc>
                <a:tc>
                  <a:txBody>
                    <a:bodyPr/>
                    <a:lstStyle/>
                    <a:p>
                      <a:r>
                        <a:rPr lang="en-IN" dirty="0"/>
                        <a:t>2024</a:t>
                      </a:r>
                    </a:p>
                  </a:txBody>
                  <a:tcPr/>
                </a:tc>
                <a:tc>
                  <a:txBody>
                    <a:bodyPr/>
                    <a:lstStyle/>
                    <a:p>
                      <a:r>
                        <a:rPr lang="en-US" dirty="0"/>
                        <a:t>From Grammar to Algorithms: The Digital Transformation of Sanskrit Studies </a:t>
                      </a:r>
                      <a:endParaRPr lang="en-IN" dirty="0"/>
                    </a:p>
                  </a:txBody>
                  <a:tcPr/>
                </a:tc>
                <a:tc>
                  <a:txBody>
                    <a:bodyPr/>
                    <a:lstStyle/>
                    <a:p>
                      <a:r>
                        <a:rPr lang="en-IN" dirty="0"/>
                        <a:t>Dr. K. Abdul Rasheed</a:t>
                      </a:r>
                    </a:p>
                  </a:txBody>
                  <a:tcPr/>
                </a:tc>
                <a:tc>
                  <a:txBody>
                    <a:bodyPr/>
                    <a:lstStyle/>
                    <a:p>
                      <a:r>
                        <a:rPr lang="en-IN" dirty="0"/>
                        <a:t>Used Digital Humanities tools like NLP, OCR, semantic tagging, Sandhi reversion algorithms, </a:t>
                      </a:r>
                    </a:p>
                  </a:txBody>
                  <a:tcPr/>
                </a:tc>
                <a:tc>
                  <a:txBody>
                    <a:bodyPr/>
                    <a:lstStyle/>
                    <a:p>
                      <a:r>
                        <a:rPr lang="en-US" dirty="0"/>
                        <a:t>Shows how tech helps preserve and study Sanskrit texts.</a:t>
                      </a:r>
                      <a:endParaRPr lang="en-IN" dirty="0"/>
                    </a:p>
                  </a:txBody>
                  <a:tcPr/>
                </a:tc>
                <a:tc>
                  <a:txBody>
                    <a:bodyPr/>
                    <a:lstStyle/>
                    <a:p>
                      <a:r>
                        <a:rPr lang="en-US" dirty="0"/>
                        <a:t>aced issues like linguistic ambiguities, ethical concerns in digitizing sacred texts. </a:t>
                      </a:r>
                      <a:endParaRPr lang="en-IN" dirty="0"/>
                    </a:p>
                  </a:txBody>
                  <a:tcPr/>
                </a:tc>
                <a:extLst>
                  <a:ext uri="{0D108BD9-81ED-4DB2-BD59-A6C34878D82A}">
                    <a16:rowId xmlns:a16="http://schemas.microsoft.com/office/drawing/2014/main" val="3956414702"/>
                  </a:ext>
                </a:extLst>
              </a:tr>
              <a:tr h="2812570">
                <a:tc>
                  <a:txBody>
                    <a:bodyPr/>
                    <a:lstStyle/>
                    <a:p>
                      <a:r>
                        <a:rPr lang="en-IN" dirty="0"/>
                        <a:t>13</a:t>
                      </a:r>
                    </a:p>
                  </a:txBody>
                  <a:tcPr/>
                </a:tc>
                <a:tc>
                  <a:txBody>
                    <a:bodyPr/>
                    <a:lstStyle/>
                    <a:p>
                      <a:r>
                        <a:rPr lang="en-IN" dirty="0"/>
                        <a:t>2022</a:t>
                      </a:r>
                    </a:p>
                  </a:txBody>
                  <a:tcPr/>
                </a:tc>
                <a:tc>
                  <a:txBody>
                    <a:bodyPr/>
                    <a:lstStyle/>
                    <a:p>
                      <a:r>
                        <a:rPr lang="en-US" dirty="0"/>
                        <a:t>A Survey on Optical Character Recognition for Handwritten Devanagari Script Using Deep Learning </a:t>
                      </a:r>
                      <a:endParaRPr lang="en-IN" dirty="0"/>
                    </a:p>
                  </a:txBody>
                  <a:tcPr/>
                </a:tc>
                <a:tc>
                  <a:txBody>
                    <a:bodyPr/>
                    <a:lstStyle/>
                    <a:p>
                      <a:r>
                        <a:rPr lang="en-IN" dirty="0"/>
                        <a:t>Pragati </a:t>
                      </a:r>
                      <a:r>
                        <a:rPr lang="en-IN" dirty="0" err="1"/>
                        <a:t>Hirugade</a:t>
                      </a:r>
                      <a:r>
                        <a:rPr lang="en-IN" dirty="0"/>
                        <a:t>, Nidhi Suryavanshi, Radhika Bhagwat, </a:t>
                      </a:r>
                    </a:p>
                  </a:txBody>
                  <a:tcPr/>
                </a:tc>
                <a:tc>
                  <a:txBody>
                    <a:bodyPr/>
                    <a:lstStyle/>
                    <a:p>
                      <a:r>
                        <a:rPr lang="en-US" dirty="0"/>
                        <a:t>Reviewed deep learning and transfer learning methods like CNN, </a:t>
                      </a:r>
                      <a:endParaRPr lang="en-IN" dirty="0"/>
                    </a:p>
                  </a:txBody>
                  <a:tcPr/>
                </a:tc>
                <a:tc>
                  <a:txBody>
                    <a:bodyPr/>
                    <a:lstStyle/>
                    <a:p>
                      <a:r>
                        <a:rPr lang="en-US" dirty="0"/>
                        <a:t>Provided a comparative study of existing OCR methods, </a:t>
                      </a:r>
                      <a:endParaRPr lang="en-IN" dirty="0"/>
                    </a:p>
                  </a:txBody>
                  <a:tcPr/>
                </a:tc>
                <a:tc>
                  <a:txBody>
                    <a:bodyPr/>
                    <a:lstStyle/>
                    <a:p>
                      <a:r>
                        <a:rPr lang="en-US" dirty="0"/>
                        <a:t>Requires large datasets, risks overfitting, and struggles with characters that look similar</a:t>
                      </a:r>
                      <a:endParaRPr lang="en-IN" dirty="0"/>
                    </a:p>
                  </a:txBody>
                  <a:tcPr/>
                </a:tc>
                <a:extLst>
                  <a:ext uri="{0D108BD9-81ED-4DB2-BD59-A6C34878D82A}">
                    <a16:rowId xmlns:a16="http://schemas.microsoft.com/office/drawing/2014/main" val="182238545"/>
                  </a:ext>
                </a:extLst>
              </a:tr>
            </a:tbl>
          </a:graphicData>
        </a:graphic>
      </p:graphicFrame>
    </p:spTree>
    <p:extLst>
      <p:ext uri="{BB962C8B-B14F-4D97-AF65-F5344CB8AC3E}">
        <p14:creationId xmlns:p14="http://schemas.microsoft.com/office/powerpoint/2010/main" val="3459194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636C00-E2F4-0592-0731-515908B73FEA}"/>
              </a:ext>
            </a:extLst>
          </p:cNvPr>
          <p:cNvSpPr>
            <a:spLocks noGrp="1"/>
          </p:cNvSpPr>
          <p:nvPr>
            <p:ph type="dt" sz="half" idx="10"/>
          </p:nvPr>
        </p:nvSpPr>
        <p:spPr/>
        <p:txBody>
          <a:bodyPr/>
          <a:lstStyle/>
          <a:p>
            <a:fld id="{11A39CE7-06EB-4D72-85F6-F346CF2EC3B2}" type="datetime1">
              <a:rPr lang="en-IN"/>
              <a:t>12-05-2025</a:t>
            </a:fld>
            <a:endParaRPr lang="en-IN"/>
          </a:p>
        </p:txBody>
      </p:sp>
      <p:sp>
        <p:nvSpPr>
          <p:cNvPr id="3" name="Footer Placeholder 2">
            <a:extLst>
              <a:ext uri="{FF2B5EF4-FFF2-40B4-BE49-F238E27FC236}">
                <a16:creationId xmlns:a16="http://schemas.microsoft.com/office/drawing/2014/main" id="{C44DC9CF-7183-83E8-F23A-F1E826E27979}"/>
              </a:ext>
            </a:extLst>
          </p:cNvPr>
          <p:cNvSpPr>
            <a:spLocks noGrp="1"/>
          </p:cNvSpPr>
          <p:nvPr>
            <p:ph type="ftr" sz="quarter" idx="11"/>
          </p:nvPr>
        </p:nvSpPr>
        <p:spPr/>
        <p:txBody>
          <a:bodyPr/>
          <a:lstStyle/>
          <a:p>
            <a:r>
              <a:rPr lang="en-GB"/>
              <a:t>DEPARMENT OF CS&amp;E, MITT</a:t>
            </a:r>
            <a:endParaRPr lang="en-IN"/>
          </a:p>
        </p:txBody>
      </p:sp>
      <p:sp>
        <p:nvSpPr>
          <p:cNvPr id="4" name="Slide Number Placeholder 3">
            <a:extLst>
              <a:ext uri="{FF2B5EF4-FFF2-40B4-BE49-F238E27FC236}">
                <a16:creationId xmlns:a16="http://schemas.microsoft.com/office/drawing/2014/main" id="{8E9BCA0C-431B-A0FF-C905-C5D73FD624EF}"/>
              </a:ext>
            </a:extLst>
          </p:cNvPr>
          <p:cNvSpPr>
            <a:spLocks noGrp="1"/>
          </p:cNvSpPr>
          <p:nvPr>
            <p:ph type="sldNum" sz="quarter" idx="12"/>
          </p:nvPr>
        </p:nvSpPr>
        <p:spPr/>
        <p:txBody>
          <a:bodyPr/>
          <a:lstStyle/>
          <a:p>
            <a:fld id="{B2A7461F-41B8-4D25-B9CE-77A262D740AD}" type="slidenum">
              <a:rPr lang="en-IN"/>
              <a:t>14</a:t>
            </a:fld>
            <a:endParaRPr lang="en-IN"/>
          </a:p>
        </p:txBody>
      </p:sp>
      <p:graphicFrame>
        <p:nvGraphicFramePr>
          <p:cNvPr id="5" name="Table 4">
            <a:extLst>
              <a:ext uri="{FF2B5EF4-FFF2-40B4-BE49-F238E27FC236}">
                <a16:creationId xmlns:a16="http://schemas.microsoft.com/office/drawing/2014/main" id="{CED04C33-5BA3-5827-2121-8EDF49253501}"/>
              </a:ext>
            </a:extLst>
          </p:cNvPr>
          <p:cNvGraphicFramePr>
            <a:graphicFrameLocks noGrp="1"/>
          </p:cNvGraphicFramePr>
          <p:nvPr>
            <p:extLst>
              <p:ext uri="{D42A27DB-BD31-4B8C-83A1-F6EECF244321}">
                <p14:modId xmlns:p14="http://schemas.microsoft.com/office/powerpoint/2010/main" val="1468634413"/>
              </p:ext>
            </p:extLst>
          </p:nvPr>
        </p:nvGraphicFramePr>
        <p:xfrm>
          <a:off x="304800" y="98955"/>
          <a:ext cx="8534400" cy="6360831"/>
        </p:xfrm>
        <a:graphic>
          <a:graphicData uri="http://schemas.openxmlformats.org/drawingml/2006/table">
            <a:tbl>
              <a:tblPr firstRow="1" bandRow="1">
                <a:tableStyleId>{5940675A-B579-460E-94D1-54222C63F5DA}</a:tableStyleId>
              </a:tblPr>
              <a:tblGrid>
                <a:gridCol w="685990">
                  <a:extLst>
                    <a:ext uri="{9D8B030D-6E8A-4147-A177-3AD203B41FA5}">
                      <a16:colId xmlns:a16="http://schemas.microsoft.com/office/drawing/2014/main" val="2400380193"/>
                    </a:ext>
                  </a:extLst>
                </a:gridCol>
                <a:gridCol w="906314">
                  <a:extLst>
                    <a:ext uri="{9D8B030D-6E8A-4147-A177-3AD203B41FA5}">
                      <a16:colId xmlns:a16="http://schemas.microsoft.com/office/drawing/2014/main" val="3462503041"/>
                    </a:ext>
                  </a:extLst>
                </a:gridCol>
                <a:gridCol w="1919825">
                  <a:extLst>
                    <a:ext uri="{9D8B030D-6E8A-4147-A177-3AD203B41FA5}">
                      <a16:colId xmlns:a16="http://schemas.microsoft.com/office/drawing/2014/main" val="3642332647"/>
                    </a:ext>
                  </a:extLst>
                </a:gridCol>
                <a:gridCol w="986431">
                  <a:extLst>
                    <a:ext uri="{9D8B030D-6E8A-4147-A177-3AD203B41FA5}">
                      <a16:colId xmlns:a16="http://schemas.microsoft.com/office/drawing/2014/main" val="2142811995"/>
                    </a:ext>
                  </a:extLst>
                </a:gridCol>
                <a:gridCol w="1602318">
                  <a:extLst>
                    <a:ext uri="{9D8B030D-6E8A-4147-A177-3AD203B41FA5}">
                      <a16:colId xmlns:a16="http://schemas.microsoft.com/office/drawing/2014/main" val="9896344"/>
                    </a:ext>
                  </a:extLst>
                </a:gridCol>
                <a:gridCol w="1392014">
                  <a:extLst>
                    <a:ext uri="{9D8B030D-6E8A-4147-A177-3AD203B41FA5}">
                      <a16:colId xmlns:a16="http://schemas.microsoft.com/office/drawing/2014/main" val="1969229096"/>
                    </a:ext>
                  </a:extLst>
                </a:gridCol>
                <a:gridCol w="1041508">
                  <a:extLst>
                    <a:ext uri="{9D8B030D-6E8A-4147-A177-3AD203B41FA5}">
                      <a16:colId xmlns:a16="http://schemas.microsoft.com/office/drawing/2014/main" val="719400948"/>
                    </a:ext>
                  </a:extLst>
                </a:gridCol>
              </a:tblGrid>
              <a:tr h="7391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Sl.no</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Published Year</a:t>
                      </a:r>
                    </a:p>
                  </a:txBody>
                  <a:tcPr/>
                </a:tc>
                <a:tc>
                  <a:txBody>
                    <a:bodyPr/>
                    <a:lstStyle/>
                    <a:p>
                      <a:r>
                        <a:rPr lang="en-IN" dirty="0"/>
                        <a:t>Title </a:t>
                      </a:r>
                    </a:p>
                  </a:txBody>
                  <a:tcPr/>
                </a:tc>
                <a:tc>
                  <a:txBody>
                    <a:bodyPr/>
                    <a:lstStyle/>
                    <a:p>
                      <a:r>
                        <a:rPr lang="en-IN" dirty="0"/>
                        <a:t>Authors</a:t>
                      </a:r>
                    </a:p>
                  </a:txBody>
                  <a:tcPr/>
                </a:tc>
                <a:tc>
                  <a:txBody>
                    <a:bodyPr/>
                    <a:lstStyle/>
                    <a:p>
                      <a:r>
                        <a:rPr lang="en-IN" dirty="0"/>
                        <a:t>Methodology/</a:t>
                      </a:r>
                    </a:p>
                    <a:p>
                      <a:r>
                        <a:rPr lang="en-IN" dirty="0"/>
                        <a:t>Techniques used</a:t>
                      </a:r>
                    </a:p>
                  </a:txBody>
                  <a:tcPr/>
                </a:tc>
                <a:tc>
                  <a:txBody>
                    <a:bodyPr/>
                    <a:lstStyle/>
                    <a:p>
                      <a:endParaRPr lang="en-IN" dirty="0"/>
                    </a:p>
                    <a:p>
                      <a:r>
                        <a:rPr lang="en-IN" dirty="0"/>
                        <a:t>Contribution</a:t>
                      </a:r>
                    </a:p>
                  </a:txBody>
                  <a:tcPr/>
                </a:tc>
                <a:tc>
                  <a:txBody>
                    <a:bodyPr/>
                    <a:lstStyle/>
                    <a:p>
                      <a:r>
                        <a:rPr lang="en-IN" dirty="0"/>
                        <a:t>Limitations</a:t>
                      </a:r>
                    </a:p>
                  </a:txBody>
                  <a:tcPr/>
                </a:tc>
                <a:extLst>
                  <a:ext uri="{0D108BD9-81ED-4DB2-BD59-A6C34878D82A}">
                    <a16:rowId xmlns:a16="http://schemas.microsoft.com/office/drawing/2014/main" val="2359464620"/>
                  </a:ext>
                </a:extLst>
              </a:tr>
              <a:tr h="2727220">
                <a:tc>
                  <a:txBody>
                    <a:bodyPr/>
                    <a:lstStyle/>
                    <a:p>
                      <a:r>
                        <a:rPr lang="en-IN" dirty="0"/>
                        <a:t>14</a:t>
                      </a:r>
                    </a:p>
                  </a:txBody>
                  <a:tcPr/>
                </a:tc>
                <a:tc>
                  <a:txBody>
                    <a:bodyPr/>
                    <a:lstStyle/>
                    <a:p>
                      <a:r>
                        <a:rPr lang="en-IN" dirty="0"/>
                        <a:t>2022</a:t>
                      </a:r>
                    </a:p>
                  </a:txBody>
                  <a:tcPr/>
                </a:tc>
                <a:tc>
                  <a:txBody>
                    <a:bodyPr/>
                    <a:lstStyle/>
                    <a:p>
                      <a:r>
                        <a:rPr lang="en-US" dirty="0"/>
                        <a:t>Optical Character Recognition of Sanskrit Manuscripts using Convolution Neural Networks </a:t>
                      </a:r>
                      <a:endParaRPr lang="en-IN" dirty="0"/>
                    </a:p>
                  </a:txBody>
                  <a:tcPr/>
                </a:tc>
                <a:tc>
                  <a:txBody>
                    <a:bodyPr/>
                    <a:lstStyle/>
                    <a:p>
                      <a:r>
                        <a:rPr lang="en-IN" dirty="0"/>
                        <a:t>Bhavesh Kataria </a:t>
                      </a:r>
                    </a:p>
                  </a:txBody>
                  <a:tcPr/>
                </a:tc>
                <a:tc>
                  <a:txBody>
                    <a:bodyPr/>
                    <a:lstStyle/>
                    <a:p>
                      <a:r>
                        <a:rPr lang="en-US" dirty="0"/>
                        <a:t>Used CNN, RNN, LSTM, and BLSTM models; proposed a layered OCR system and a transcription layer.</a:t>
                      </a:r>
                      <a:endParaRPr lang="en-IN" dirty="0"/>
                    </a:p>
                  </a:txBody>
                  <a:tcPr/>
                </a:tc>
                <a:tc>
                  <a:txBody>
                    <a:bodyPr/>
                    <a:lstStyle/>
                    <a:p>
                      <a:r>
                        <a:rPr lang="en-US" dirty="0"/>
                        <a:t>built a robust OCR model that works even with distorted inputs. </a:t>
                      </a:r>
                      <a:endParaRPr lang="en-IN" dirty="0"/>
                    </a:p>
                  </a:txBody>
                  <a:tcPr/>
                </a:tc>
                <a:tc>
                  <a:txBody>
                    <a:bodyPr/>
                    <a:lstStyle/>
                    <a:p>
                      <a:r>
                        <a:rPr lang="en-US" dirty="0"/>
                        <a:t>model still dependent on real data and may not handle all complex script. </a:t>
                      </a:r>
                      <a:endParaRPr lang="en-IN" dirty="0"/>
                    </a:p>
                  </a:txBody>
                  <a:tcPr/>
                </a:tc>
                <a:extLst>
                  <a:ext uri="{0D108BD9-81ED-4DB2-BD59-A6C34878D82A}">
                    <a16:rowId xmlns:a16="http://schemas.microsoft.com/office/drawing/2014/main" val="3956414702"/>
                  </a:ext>
                </a:extLst>
              </a:tr>
              <a:tr h="2337471">
                <a:tc>
                  <a:txBody>
                    <a:bodyPr/>
                    <a:lstStyle/>
                    <a:p>
                      <a:r>
                        <a:rPr lang="en-IN" dirty="0"/>
                        <a:t>15</a:t>
                      </a:r>
                    </a:p>
                  </a:txBody>
                  <a:tcPr/>
                </a:tc>
                <a:tc>
                  <a:txBody>
                    <a:bodyPr/>
                    <a:lstStyle/>
                    <a:p>
                      <a:r>
                        <a:rPr lang="en-IN" dirty="0"/>
                        <a:t>2023</a:t>
                      </a:r>
                    </a:p>
                  </a:txBody>
                  <a:tcPr/>
                </a:tc>
                <a:tc>
                  <a:txBody>
                    <a:bodyPr/>
                    <a:lstStyle/>
                    <a:p>
                      <a:r>
                        <a:rPr lang="en-US" dirty="0"/>
                        <a:t>Evaluation of Deep Learning CNN Model for Recognition of Devanagari Digit</a:t>
                      </a:r>
                      <a:endParaRPr lang="en-IN" dirty="0"/>
                    </a:p>
                  </a:txBody>
                  <a:tcPr/>
                </a:tc>
                <a:tc>
                  <a:txBody>
                    <a:bodyPr/>
                    <a:lstStyle/>
                    <a:p>
                      <a:r>
                        <a:rPr lang="en-IN" dirty="0"/>
                        <a:t>Kavita Bhosle </a:t>
                      </a:r>
                    </a:p>
                  </a:txBody>
                  <a:tcPr/>
                </a:tc>
                <a:tc>
                  <a:txBody>
                    <a:bodyPr/>
                    <a:lstStyle/>
                    <a:p>
                      <a:r>
                        <a:rPr lang="en-US" dirty="0"/>
                        <a:t>Used deep learning models: CNN, feed-forward neural network, and Random Forest. </a:t>
                      </a:r>
                      <a:endParaRPr lang="en-IN" dirty="0"/>
                    </a:p>
                  </a:txBody>
                  <a:tcPr/>
                </a:tc>
                <a:tc>
                  <a:txBody>
                    <a:bodyPr/>
                    <a:lstStyle/>
                    <a:p>
                      <a:r>
                        <a:rPr lang="en-US" dirty="0"/>
                        <a:t>It worked well even with noisy or unstructured image data. </a:t>
                      </a:r>
                      <a:endParaRPr lang="en-IN" dirty="0"/>
                    </a:p>
                  </a:txBody>
                  <a:tcPr/>
                </a:tc>
                <a:tc>
                  <a:txBody>
                    <a:bodyPr/>
                    <a:lstStyle/>
                    <a:p>
                      <a:r>
                        <a:rPr lang="en-US" dirty="0"/>
                        <a:t>Model may still require large data and tuning for best results.</a:t>
                      </a:r>
                      <a:endParaRPr lang="en-IN" dirty="0"/>
                    </a:p>
                  </a:txBody>
                  <a:tcPr/>
                </a:tc>
                <a:extLst>
                  <a:ext uri="{0D108BD9-81ED-4DB2-BD59-A6C34878D82A}">
                    <a16:rowId xmlns:a16="http://schemas.microsoft.com/office/drawing/2014/main" val="182238545"/>
                  </a:ext>
                </a:extLst>
              </a:tr>
            </a:tbl>
          </a:graphicData>
        </a:graphic>
      </p:graphicFrame>
    </p:spTree>
    <p:extLst>
      <p:ext uri="{BB962C8B-B14F-4D97-AF65-F5344CB8AC3E}">
        <p14:creationId xmlns:p14="http://schemas.microsoft.com/office/powerpoint/2010/main" val="3638731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C70DAD-FE46-A71B-0271-2A4D20E42BDC}"/>
              </a:ext>
            </a:extLst>
          </p:cNvPr>
          <p:cNvSpPr>
            <a:spLocks noGrp="1"/>
          </p:cNvSpPr>
          <p:nvPr>
            <p:ph type="dt" sz="half" idx="10"/>
          </p:nvPr>
        </p:nvSpPr>
        <p:spPr/>
        <p:txBody>
          <a:bodyPr/>
          <a:lstStyle/>
          <a:p>
            <a:fld id="{11A39CE7-06EB-4D72-85F6-F346CF2EC3B2}" type="datetime1">
              <a:rPr lang="en-IN"/>
              <a:t>12-05-2025</a:t>
            </a:fld>
            <a:endParaRPr lang="en-IN"/>
          </a:p>
        </p:txBody>
      </p:sp>
      <p:sp>
        <p:nvSpPr>
          <p:cNvPr id="3" name="Footer Placeholder 2">
            <a:extLst>
              <a:ext uri="{FF2B5EF4-FFF2-40B4-BE49-F238E27FC236}">
                <a16:creationId xmlns:a16="http://schemas.microsoft.com/office/drawing/2014/main" id="{001BCC73-C4CE-11CA-30DA-CDF067A743C3}"/>
              </a:ext>
            </a:extLst>
          </p:cNvPr>
          <p:cNvSpPr>
            <a:spLocks noGrp="1"/>
          </p:cNvSpPr>
          <p:nvPr>
            <p:ph type="ftr" sz="quarter" idx="11"/>
          </p:nvPr>
        </p:nvSpPr>
        <p:spPr/>
        <p:txBody>
          <a:bodyPr/>
          <a:lstStyle/>
          <a:p>
            <a:r>
              <a:rPr lang="en-GB"/>
              <a:t>DEPARMENT OF CS&amp;E, MITT</a:t>
            </a:r>
            <a:endParaRPr lang="en-IN"/>
          </a:p>
        </p:txBody>
      </p:sp>
      <p:sp>
        <p:nvSpPr>
          <p:cNvPr id="4" name="Slide Number Placeholder 3">
            <a:extLst>
              <a:ext uri="{FF2B5EF4-FFF2-40B4-BE49-F238E27FC236}">
                <a16:creationId xmlns:a16="http://schemas.microsoft.com/office/drawing/2014/main" id="{57C834B9-96EF-FDB2-3C1B-714E5EAE4095}"/>
              </a:ext>
            </a:extLst>
          </p:cNvPr>
          <p:cNvSpPr>
            <a:spLocks noGrp="1"/>
          </p:cNvSpPr>
          <p:nvPr>
            <p:ph type="sldNum" sz="quarter" idx="12"/>
          </p:nvPr>
        </p:nvSpPr>
        <p:spPr/>
        <p:txBody>
          <a:bodyPr/>
          <a:lstStyle/>
          <a:p>
            <a:fld id="{B2A7461F-41B8-4D25-B9CE-77A262D740AD}" type="slidenum">
              <a:rPr lang="en-IN"/>
              <a:t>15</a:t>
            </a:fld>
            <a:endParaRPr lang="en-IN"/>
          </a:p>
        </p:txBody>
      </p:sp>
      <p:graphicFrame>
        <p:nvGraphicFramePr>
          <p:cNvPr id="5" name="Table 4">
            <a:extLst>
              <a:ext uri="{FF2B5EF4-FFF2-40B4-BE49-F238E27FC236}">
                <a16:creationId xmlns:a16="http://schemas.microsoft.com/office/drawing/2014/main" id="{434E8396-E0CF-F270-286E-49928579A389}"/>
              </a:ext>
            </a:extLst>
          </p:cNvPr>
          <p:cNvGraphicFramePr>
            <a:graphicFrameLocks noGrp="1"/>
          </p:cNvGraphicFramePr>
          <p:nvPr>
            <p:extLst>
              <p:ext uri="{D42A27DB-BD31-4B8C-83A1-F6EECF244321}">
                <p14:modId xmlns:p14="http://schemas.microsoft.com/office/powerpoint/2010/main" val="567531563"/>
              </p:ext>
            </p:extLst>
          </p:nvPr>
        </p:nvGraphicFramePr>
        <p:xfrm>
          <a:off x="326571" y="220946"/>
          <a:ext cx="8490858" cy="5823878"/>
        </p:xfrm>
        <a:graphic>
          <a:graphicData uri="http://schemas.openxmlformats.org/drawingml/2006/table">
            <a:tbl>
              <a:tblPr firstRow="1" bandRow="1">
                <a:tableStyleId>{5940675A-B579-460E-94D1-54222C63F5DA}</a:tableStyleId>
              </a:tblPr>
              <a:tblGrid>
                <a:gridCol w="745669">
                  <a:extLst>
                    <a:ext uri="{9D8B030D-6E8A-4147-A177-3AD203B41FA5}">
                      <a16:colId xmlns:a16="http://schemas.microsoft.com/office/drawing/2014/main" val="2400380193"/>
                    </a:ext>
                  </a:extLst>
                </a:gridCol>
                <a:gridCol w="687112">
                  <a:extLst>
                    <a:ext uri="{9D8B030D-6E8A-4147-A177-3AD203B41FA5}">
                      <a16:colId xmlns:a16="http://schemas.microsoft.com/office/drawing/2014/main" val="3462503041"/>
                    </a:ext>
                  </a:extLst>
                </a:gridCol>
                <a:gridCol w="1412111">
                  <a:extLst>
                    <a:ext uri="{9D8B030D-6E8A-4147-A177-3AD203B41FA5}">
                      <a16:colId xmlns:a16="http://schemas.microsoft.com/office/drawing/2014/main" val="3642332647"/>
                    </a:ext>
                  </a:extLst>
                </a:gridCol>
                <a:gridCol w="1145894">
                  <a:extLst>
                    <a:ext uri="{9D8B030D-6E8A-4147-A177-3AD203B41FA5}">
                      <a16:colId xmlns:a16="http://schemas.microsoft.com/office/drawing/2014/main" val="2142811995"/>
                    </a:ext>
                  </a:extLst>
                </a:gridCol>
                <a:gridCol w="1517386">
                  <a:extLst>
                    <a:ext uri="{9D8B030D-6E8A-4147-A177-3AD203B41FA5}">
                      <a16:colId xmlns:a16="http://schemas.microsoft.com/office/drawing/2014/main" val="9896344"/>
                    </a:ext>
                  </a:extLst>
                </a:gridCol>
                <a:gridCol w="1468882">
                  <a:extLst>
                    <a:ext uri="{9D8B030D-6E8A-4147-A177-3AD203B41FA5}">
                      <a16:colId xmlns:a16="http://schemas.microsoft.com/office/drawing/2014/main" val="1969229096"/>
                    </a:ext>
                  </a:extLst>
                </a:gridCol>
                <a:gridCol w="1513804">
                  <a:extLst>
                    <a:ext uri="{9D8B030D-6E8A-4147-A177-3AD203B41FA5}">
                      <a16:colId xmlns:a16="http://schemas.microsoft.com/office/drawing/2014/main" val="719400948"/>
                    </a:ext>
                  </a:extLst>
                </a:gridCol>
              </a:tblGrid>
              <a:tr h="10998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Sl.no</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Published Year</a:t>
                      </a:r>
                    </a:p>
                    <a:p>
                      <a:endParaRPr lang="en-IN" dirty="0"/>
                    </a:p>
                  </a:txBody>
                  <a:tcPr/>
                </a:tc>
                <a:tc>
                  <a:txBody>
                    <a:bodyPr/>
                    <a:lstStyle/>
                    <a:p>
                      <a:r>
                        <a:rPr lang="en-IN" dirty="0"/>
                        <a:t>Title </a:t>
                      </a:r>
                    </a:p>
                  </a:txBody>
                  <a:tcPr/>
                </a:tc>
                <a:tc>
                  <a:txBody>
                    <a:bodyPr/>
                    <a:lstStyle/>
                    <a:p>
                      <a:r>
                        <a:rPr lang="en-IN" dirty="0"/>
                        <a:t>Authors</a:t>
                      </a:r>
                    </a:p>
                  </a:txBody>
                  <a:tcPr/>
                </a:tc>
                <a:tc>
                  <a:txBody>
                    <a:bodyPr/>
                    <a:lstStyle/>
                    <a:p>
                      <a:r>
                        <a:rPr lang="en-IN" dirty="0"/>
                        <a:t>Methodology/</a:t>
                      </a:r>
                    </a:p>
                    <a:p>
                      <a:r>
                        <a:rPr lang="en-IN" dirty="0"/>
                        <a:t>Techniques used</a:t>
                      </a:r>
                    </a:p>
                  </a:txBody>
                  <a:tcPr/>
                </a:tc>
                <a:tc>
                  <a:txBody>
                    <a:bodyPr/>
                    <a:lstStyle/>
                    <a:p>
                      <a:endParaRPr lang="en-IN" dirty="0"/>
                    </a:p>
                    <a:p>
                      <a:r>
                        <a:rPr lang="en-IN" dirty="0"/>
                        <a:t>Contribution</a:t>
                      </a:r>
                    </a:p>
                  </a:txBody>
                  <a:tcPr/>
                </a:tc>
                <a:tc>
                  <a:txBody>
                    <a:bodyPr/>
                    <a:lstStyle/>
                    <a:p>
                      <a:r>
                        <a:rPr lang="en-IN" dirty="0"/>
                        <a:t>Limitations</a:t>
                      </a:r>
                    </a:p>
                  </a:txBody>
                  <a:tcPr/>
                </a:tc>
                <a:extLst>
                  <a:ext uri="{0D108BD9-81ED-4DB2-BD59-A6C34878D82A}">
                    <a16:rowId xmlns:a16="http://schemas.microsoft.com/office/drawing/2014/main" val="3434351470"/>
                  </a:ext>
                </a:extLst>
              </a:tr>
              <a:tr h="1999317">
                <a:tc>
                  <a:txBody>
                    <a:bodyPr/>
                    <a:lstStyle/>
                    <a:p>
                      <a:r>
                        <a:rPr lang="en-IN" dirty="0"/>
                        <a:t>16</a:t>
                      </a:r>
                    </a:p>
                  </a:txBody>
                  <a:tcPr/>
                </a:tc>
                <a:tc>
                  <a:txBody>
                    <a:bodyPr/>
                    <a:lstStyle/>
                    <a:p>
                      <a:r>
                        <a:rPr lang="en-IN" dirty="0"/>
                        <a:t>2022</a:t>
                      </a:r>
                    </a:p>
                  </a:txBody>
                  <a:tcPr/>
                </a:tc>
                <a:tc>
                  <a:txBody>
                    <a:bodyPr/>
                    <a:lstStyle/>
                    <a:p>
                      <a:r>
                        <a:rPr lang="en-US" dirty="0"/>
                        <a:t>A Benchmark and Dataset for Post-OCR Text Correction in Sanskrit </a:t>
                      </a:r>
                      <a:endParaRPr lang="en-IN" dirty="0"/>
                    </a:p>
                  </a:txBody>
                  <a:tcPr/>
                </a:tc>
                <a:tc>
                  <a:txBody>
                    <a:bodyPr/>
                    <a:lstStyle/>
                    <a:p>
                      <a:r>
                        <a:rPr lang="en-IN" dirty="0"/>
                        <a:t> Ayush Maheshwari, Nikhil Singh</a:t>
                      </a:r>
                    </a:p>
                  </a:txBody>
                  <a:tcPr/>
                </a:tc>
                <a:tc>
                  <a:txBody>
                    <a:bodyPr/>
                    <a:lstStyle/>
                    <a:p>
                      <a:r>
                        <a:rPr lang="en-US" dirty="0"/>
                        <a:t>used deep learning models like ByT5, for correcting OCR errors. </a:t>
                      </a:r>
                      <a:endParaRPr lang="en-IN" dirty="0"/>
                    </a:p>
                  </a:txBody>
                  <a:tcPr/>
                </a:tc>
                <a:tc>
                  <a:txBody>
                    <a:bodyPr/>
                    <a:lstStyle/>
                    <a:p>
                      <a:r>
                        <a:rPr lang="en-US" dirty="0"/>
                        <a:t>ByT5-SLP1 model reduced word error rate.</a:t>
                      </a:r>
                      <a:endParaRPr lang="en-IN" dirty="0"/>
                    </a:p>
                  </a:txBody>
                  <a:tcPr/>
                </a:tc>
                <a:tc>
                  <a:txBody>
                    <a:bodyPr/>
                    <a:lstStyle/>
                    <a:p>
                      <a:r>
                        <a:rPr lang="en-US" dirty="0"/>
                        <a:t>Models sometimes predict invalid Sanskrit words; no morphological awareness; </a:t>
                      </a:r>
                      <a:endParaRPr lang="en-IN" dirty="0"/>
                    </a:p>
                  </a:txBody>
                  <a:tcPr/>
                </a:tc>
                <a:extLst>
                  <a:ext uri="{0D108BD9-81ED-4DB2-BD59-A6C34878D82A}">
                    <a16:rowId xmlns:a16="http://schemas.microsoft.com/office/drawing/2014/main" val="3956414702"/>
                  </a:ext>
                </a:extLst>
              </a:tr>
              <a:tr h="2623478">
                <a:tc>
                  <a:txBody>
                    <a:bodyPr/>
                    <a:lstStyle/>
                    <a:p>
                      <a:r>
                        <a:rPr lang="en-IN" dirty="0"/>
                        <a:t>17</a:t>
                      </a:r>
                    </a:p>
                  </a:txBody>
                  <a:tcPr/>
                </a:tc>
                <a:tc>
                  <a:txBody>
                    <a:bodyPr/>
                    <a:lstStyle/>
                    <a:p>
                      <a:r>
                        <a:rPr lang="en-IN" dirty="0"/>
                        <a:t>2024</a:t>
                      </a:r>
                    </a:p>
                  </a:txBody>
                  <a:tcPr/>
                </a:tc>
                <a:tc>
                  <a:txBody>
                    <a:bodyPr/>
                    <a:lstStyle/>
                    <a:p>
                      <a:r>
                        <a:rPr lang="en-US" dirty="0"/>
                        <a:t>Advancements in Handwritten Devanagari Character Recognition.</a:t>
                      </a:r>
                      <a:endParaRPr lang="en-IN" dirty="0"/>
                    </a:p>
                  </a:txBody>
                  <a:tcPr/>
                </a:tc>
                <a:tc>
                  <a:txBody>
                    <a:bodyPr/>
                    <a:lstStyle/>
                    <a:p>
                      <a:r>
                        <a:rPr lang="en-IN" dirty="0"/>
                        <a:t>Chetan Sharma, </a:t>
                      </a:r>
                      <a:r>
                        <a:rPr lang="en-IN" dirty="0" err="1"/>
                        <a:t>Shamneesh</a:t>
                      </a:r>
                      <a:r>
                        <a:rPr lang="en-IN" dirty="0"/>
                        <a:t> Sharma</a:t>
                      </a:r>
                    </a:p>
                  </a:txBody>
                  <a:tcPr/>
                </a:tc>
                <a:tc>
                  <a:txBody>
                    <a:bodyPr/>
                    <a:lstStyle/>
                    <a:p>
                      <a:r>
                        <a:rPr lang="en-US" dirty="0"/>
                        <a:t>Used a dataset of 92,000 images and applied transfer learning with the VGG16 CNN model</a:t>
                      </a:r>
                      <a:endParaRPr lang="en-IN" dirty="0"/>
                    </a:p>
                  </a:txBody>
                  <a:tcPr/>
                </a:tc>
                <a:tc>
                  <a:txBody>
                    <a:bodyPr/>
                    <a:lstStyle/>
                    <a:p>
                      <a:r>
                        <a:rPr lang="en-US" dirty="0"/>
                        <a:t> showed that VGG16 works well with limited, well-prepared data. </a:t>
                      </a:r>
                      <a:endParaRPr lang="en-IN" dirty="0"/>
                    </a:p>
                  </a:txBody>
                  <a:tcPr/>
                </a:tc>
                <a:tc>
                  <a:txBody>
                    <a:bodyPr/>
                    <a:lstStyle/>
                    <a:p>
                      <a:r>
                        <a:rPr lang="en-US" dirty="0"/>
                        <a:t>Performance may reduce with very complex  handwriting;. </a:t>
                      </a:r>
                      <a:endParaRPr lang="en-IN" dirty="0"/>
                    </a:p>
                  </a:txBody>
                  <a:tcPr/>
                </a:tc>
                <a:extLst>
                  <a:ext uri="{0D108BD9-81ED-4DB2-BD59-A6C34878D82A}">
                    <a16:rowId xmlns:a16="http://schemas.microsoft.com/office/drawing/2014/main" val="182238545"/>
                  </a:ext>
                </a:extLst>
              </a:tr>
            </a:tbl>
          </a:graphicData>
        </a:graphic>
      </p:graphicFrame>
    </p:spTree>
    <p:extLst>
      <p:ext uri="{BB962C8B-B14F-4D97-AF65-F5344CB8AC3E}">
        <p14:creationId xmlns:p14="http://schemas.microsoft.com/office/powerpoint/2010/main" val="40983585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0F6591-91C4-7A7D-D84A-43A4FDC029A8}"/>
              </a:ext>
            </a:extLst>
          </p:cNvPr>
          <p:cNvSpPr>
            <a:spLocks noGrp="1"/>
          </p:cNvSpPr>
          <p:nvPr>
            <p:ph type="dt" sz="half" idx="10"/>
          </p:nvPr>
        </p:nvSpPr>
        <p:spPr/>
        <p:txBody>
          <a:bodyPr/>
          <a:lstStyle/>
          <a:p>
            <a:fld id="{11A39CE7-06EB-4D72-85F6-F346CF2EC3B2}" type="datetime1">
              <a:rPr lang="en-IN"/>
              <a:t>12-05-2025</a:t>
            </a:fld>
            <a:endParaRPr lang="en-IN"/>
          </a:p>
        </p:txBody>
      </p:sp>
      <p:sp>
        <p:nvSpPr>
          <p:cNvPr id="3" name="Footer Placeholder 2">
            <a:extLst>
              <a:ext uri="{FF2B5EF4-FFF2-40B4-BE49-F238E27FC236}">
                <a16:creationId xmlns:a16="http://schemas.microsoft.com/office/drawing/2014/main" id="{460CCE7F-0E90-9258-94AE-0E8AF1238FCF}"/>
              </a:ext>
            </a:extLst>
          </p:cNvPr>
          <p:cNvSpPr>
            <a:spLocks noGrp="1"/>
          </p:cNvSpPr>
          <p:nvPr>
            <p:ph type="ftr" sz="quarter" idx="11"/>
          </p:nvPr>
        </p:nvSpPr>
        <p:spPr/>
        <p:txBody>
          <a:bodyPr/>
          <a:lstStyle/>
          <a:p>
            <a:r>
              <a:rPr lang="en-GB"/>
              <a:t>DEPARMENT OF CS&amp;E, MITT</a:t>
            </a:r>
            <a:endParaRPr lang="en-IN"/>
          </a:p>
        </p:txBody>
      </p:sp>
      <p:sp>
        <p:nvSpPr>
          <p:cNvPr id="4" name="Slide Number Placeholder 3">
            <a:extLst>
              <a:ext uri="{FF2B5EF4-FFF2-40B4-BE49-F238E27FC236}">
                <a16:creationId xmlns:a16="http://schemas.microsoft.com/office/drawing/2014/main" id="{431E51D4-533E-7C61-72D6-188280976566}"/>
              </a:ext>
            </a:extLst>
          </p:cNvPr>
          <p:cNvSpPr>
            <a:spLocks noGrp="1"/>
          </p:cNvSpPr>
          <p:nvPr>
            <p:ph type="sldNum" sz="quarter" idx="12"/>
          </p:nvPr>
        </p:nvSpPr>
        <p:spPr/>
        <p:txBody>
          <a:bodyPr/>
          <a:lstStyle/>
          <a:p>
            <a:fld id="{B2A7461F-41B8-4D25-B9CE-77A262D740AD}" type="slidenum">
              <a:rPr lang="en-IN"/>
              <a:t>16</a:t>
            </a:fld>
            <a:endParaRPr lang="en-IN"/>
          </a:p>
        </p:txBody>
      </p:sp>
      <p:graphicFrame>
        <p:nvGraphicFramePr>
          <p:cNvPr id="5" name="Table 4">
            <a:extLst>
              <a:ext uri="{FF2B5EF4-FFF2-40B4-BE49-F238E27FC236}">
                <a16:creationId xmlns:a16="http://schemas.microsoft.com/office/drawing/2014/main" id="{0B8473D0-F286-61DE-5792-3DAC19E545FD}"/>
              </a:ext>
            </a:extLst>
          </p:cNvPr>
          <p:cNvGraphicFramePr>
            <a:graphicFrameLocks noGrp="1"/>
          </p:cNvGraphicFramePr>
          <p:nvPr>
            <p:extLst>
              <p:ext uri="{D42A27DB-BD31-4B8C-83A1-F6EECF244321}">
                <p14:modId xmlns:p14="http://schemas.microsoft.com/office/powerpoint/2010/main" val="2085319624"/>
              </p:ext>
            </p:extLst>
          </p:nvPr>
        </p:nvGraphicFramePr>
        <p:xfrm>
          <a:off x="326571" y="158332"/>
          <a:ext cx="8490858" cy="6035040"/>
        </p:xfrm>
        <a:graphic>
          <a:graphicData uri="http://schemas.openxmlformats.org/drawingml/2006/table">
            <a:tbl>
              <a:tblPr firstRow="1" bandRow="1">
                <a:tableStyleId>{5940675A-B579-460E-94D1-54222C63F5DA}</a:tableStyleId>
              </a:tblPr>
              <a:tblGrid>
                <a:gridCol w="745669">
                  <a:extLst>
                    <a:ext uri="{9D8B030D-6E8A-4147-A177-3AD203B41FA5}">
                      <a16:colId xmlns:a16="http://schemas.microsoft.com/office/drawing/2014/main" val="2400380193"/>
                    </a:ext>
                  </a:extLst>
                </a:gridCol>
                <a:gridCol w="779709">
                  <a:extLst>
                    <a:ext uri="{9D8B030D-6E8A-4147-A177-3AD203B41FA5}">
                      <a16:colId xmlns:a16="http://schemas.microsoft.com/office/drawing/2014/main" val="3462503041"/>
                    </a:ext>
                  </a:extLst>
                </a:gridCol>
                <a:gridCol w="1342664">
                  <a:extLst>
                    <a:ext uri="{9D8B030D-6E8A-4147-A177-3AD203B41FA5}">
                      <a16:colId xmlns:a16="http://schemas.microsoft.com/office/drawing/2014/main" val="3642332647"/>
                    </a:ext>
                  </a:extLst>
                </a:gridCol>
                <a:gridCol w="1235873">
                  <a:extLst>
                    <a:ext uri="{9D8B030D-6E8A-4147-A177-3AD203B41FA5}">
                      <a16:colId xmlns:a16="http://schemas.microsoft.com/office/drawing/2014/main" val="2142811995"/>
                    </a:ext>
                  </a:extLst>
                </a:gridCol>
                <a:gridCol w="1680947">
                  <a:extLst>
                    <a:ext uri="{9D8B030D-6E8A-4147-A177-3AD203B41FA5}">
                      <a16:colId xmlns:a16="http://schemas.microsoft.com/office/drawing/2014/main" val="9896344"/>
                    </a:ext>
                  </a:extLst>
                </a:gridCol>
                <a:gridCol w="1573881">
                  <a:extLst>
                    <a:ext uri="{9D8B030D-6E8A-4147-A177-3AD203B41FA5}">
                      <a16:colId xmlns:a16="http://schemas.microsoft.com/office/drawing/2014/main" val="1969229096"/>
                    </a:ext>
                  </a:extLst>
                </a:gridCol>
                <a:gridCol w="1132115">
                  <a:extLst>
                    <a:ext uri="{9D8B030D-6E8A-4147-A177-3AD203B41FA5}">
                      <a16:colId xmlns:a16="http://schemas.microsoft.com/office/drawing/2014/main" val="719400948"/>
                    </a:ext>
                  </a:extLst>
                </a:gridCol>
              </a:tblGrid>
              <a:tr h="9030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Sl.no</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Published Year</a:t>
                      </a:r>
                    </a:p>
                    <a:p>
                      <a:endParaRPr lang="en-IN" dirty="0"/>
                    </a:p>
                  </a:txBody>
                  <a:tcPr/>
                </a:tc>
                <a:tc>
                  <a:txBody>
                    <a:bodyPr/>
                    <a:lstStyle/>
                    <a:p>
                      <a:r>
                        <a:rPr lang="en-IN" dirty="0"/>
                        <a:t>Title </a:t>
                      </a:r>
                    </a:p>
                  </a:txBody>
                  <a:tcPr/>
                </a:tc>
                <a:tc>
                  <a:txBody>
                    <a:bodyPr/>
                    <a:lstStyle/>
                    <a:p>
                      <a:r>
                        <a:rPr lang="en-IN" dirty="0"/>
                        <a:t>Authors</a:t>
                      </a:r>
                    </a:p>
                  </a:txBody>
                  <a:tcPr/>
                </a:tc>
                <a:tc>
                  <a:txBody>
                    <a:bodyPr/>
                    <a:lstStyle/>
                    <a:p>
                      <a:r>
                        <a:rPr lang="en-IN" dirty="0"/>
                        <a:t>Methodology/</a:t>
                      </a:r>
                    </a:p>
                    <a:p>
                      <a:r>
                        <a:rPr lang="en-IN" dirty="0"/>
                        <a:t>Techniques used</a:t>
                      </a:r>
                    </a:p>
                  </a:txBody>
                  <a:tcPr/>
                </a:tc>
                <a:tc>
                  <a:txBody>
                    <a:bodyPr/>
                    <a:lstStyle/>
                    <a:p>
                      <a:endParaRPr lang="en-IN" dirty="0"/>
                    </a:p>
                    <a:p>
                      <a:r>
                        <a:rPr lang="en-IN" dirty="0"/>
                        <a:t>Contribution</a:t>
                      </a:r>
                    </a:p>
                  </a:txBody>
                  <a:tcPr/>
                </a:tc>
                <a:tc>
                  <a:txBody>
                    <a:bodyPr/>
                    <a:lstStyle/>
                    <a:p>
                      <a:r>
                        <a:rPr lang="en-IN" dirty="0"/>
                        <a:t>Limitations</a:t>
                      </a:r>
                    </a:p>
                  </a:txBody>
                  <a:tcPr/>
                </a:tc>
                <a:extLst>
                  <a:ext uri="{0D108BD9-81ED-4DB2-BD59-A6C34878D82A}">
                    <a16:rowId xmlns:a16="http://schemas.microsoft.com/office/drawing/2014/main" val="1978175331"/>
                  </a:ext>
                </a:extLst>
              </a:tr>
              <a:tr h="2262224">
                <a:tc>
                  <a:txBody>
                    <a:bodyPr/>
                    <a:lstStyle/>
                    <a:p>
                      <a:r>
                        <a:rPr lang="en-IN" dirty="0"/>
                        <a:t>18</a:t>
                      </a:r>
                    </a:p>
                  </a:txBody>
                  <a:tcPr/>
                </a:tc>
                <a:tc>
                  <a:txBody>
                    <a:bodyPr/>
                    <a:lstStyle/>
                    <a:p>
                      <a:r>
                        <a:rPr lang="en-IN" dirty="0"/>
                        <a:t>2025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AI-Based OCR for Ancient Indian Texts</a:t>
                      </a:r>
                    </a:p>
                    <a:p>
                      <a:endParaRPr lang="en-IN" dirty="0"/>
                    </a:p>
                  </a:txBody>
                  <a:tcPr/>
                </a:tc>
                <a:tc>
                  <a:txBody>
                    <a:bodyPr/>
                    <a:lstStyle/>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Regression, ANOVA, surveys on 100 people.</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Algorithm boosts accuracy (β=0.615). Public confusion noted.</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Small, middle-aged sample.</a:t>
                      </a:r>
                    </a:p>
                    <a:p>
                      <a:endParaRPr lang="en-IN" dirty="0"/>
                    </a:p>
                  </a:txBody>
                  <a:tcPr/>
                </a:tc>
                <a:extLst>
                  <a:ext uri="{0D108BD9-81ED-4DB2-BD59-A6C34878D82A}">
                    <a16:rowId xmlns:a16="http://schemas.microsoft.com/office/drawing/2014/main" val="3956414702"/>
                  </a:ext>
                </a:extLst>
              </a:tr>
              <a:tr h="2198425">
                <a:tc>
                  <a:txBody>
                    <a:bodyPr/>
                    <a:lstStyle/>
                    <a:p>
                      <a:r>
                        <a:rPr lang="en-IN" dirty="0"/>
                        <a:t>19</a:t>
                      </a:r>
                    </a:p>
                  </a:txBody>
                  <a:tcPr/>
                </a:tc>
                <a:tc>
                  <a:txBody>
                    <a:bodyPr/>
                    <a:lstStyle/>
                    <a:p>
                      <a:endParaRPr lang="en-IN" dirty="0"/>
                    </a:p>
                  </a:txBody>
                  <a:tcPr/>
                </a:tc>
                <a:tc>
                  <a:txBody>
                    <a:bodyPr/>
                    <a:lstStyle/>
                    <a:p>
                      <a:r>
                        <a:rPr lang="en-US" dirty="0"/>
                        <a:t> Digitization of handwritten Devanagari text using CNN transfer learning</a:t>
                      </a:r>
                      <a:endParaRPr lang="en-IN" dirty="0"/>
                    </a:p>
                  </a:txBody>
                  <a:tcPr/>
                </a:tc>
                <a:tc>
                  <a:txBody>
                    <a:bodyPr/>
                    <a:lstStyle/>
                    <a:p>
                      <a:r>
                        <a:rPr lang="en-IN" dirty="0"/>
                        <a:t>S.D. Pande, P.P. Jadhav, R. Joshi</a:t>
                      </a:r>
                    </a:p>
                  </a:txBody>
                  <a:tcPr/>
                </a:tc>
                <a:tc>
                  <a:txBody>
                    <a:bodyPr/>
                    <a:lstStyle/>
                    <a:p>
                      <a:r>
                        <a:rPr lang="en-US" dirty="0"/>
                        <a:t>CNN model with 12 layers, pre-processing, segmentation, and word reconstruction. </a:t>
                      </a:r>
                      <a:endParaRPr lang="en-IN" dirty="0"/>
                    </a:p>
                  </a:txBody>
                  <a:tcPr/>
                </a:tc>
                <a:tc>
                  <a:txBody>
                    <a:bodyPr/>
                    <a:lstStyle/>
                    <a:p>
                      <a:r>
                        <a:rPr lang="en-IN" dirty="0"/>
                        <a:t>Improved accuracy in recognizing Devanagari handwritten text.</a:t>
                      </a:r>
                    </a:p>
                  </a:txBody>
                  <a:tcPr/>
                </a:tc>
                <a:tc>
                  <a:txBody>
                    <a:bodyPr/>
                    <a:lstStyle/>
                    <a:p>
                      <a:r>
                        <a:rPr lang="en-US" dirty="0"/>
                        <a:t>Depends heavily on datasets; struggles with rare consonant clusters.       |</a:t>
                      </a:r>
                      <a:endParaRPr lang="en-IN" dirty="0"/>
                    </a:p>
                  </a:txBody>
                  <a:tcPr/>
                </a:tc>
                <a:extLst>
                  <a:ext uri="{0D108BD9-81ED-4DB2-BD59-A6C34878D82A}">
                    <a16:rowId xmlns:a16="http://schemas.microsoft.com/office/drawing/2014/main" val="182238545"/>
                  </a:ext>
                </a:extLst>
              </a:tr>
            </a:tbl>
          </a:graphicData>
        </a:graphic>
      </p:graphicFrame>
    </p:spTree>
    <p:extLst>
      <p:ext uri="{BB962C8B-B14F-4D97-AF65-F5344CB8AC3E}">
        <p14:creationId xmlns:p14="http://schemas.microsoft.com/office/powerpoint/2010/main" val="1511084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B36441-E42C-CDBE-FA87-7DF3BAE1400A}"/>
              </a:ext>
            </a:extLst>
          </p:cNvPr>
          <p:cNvSpPr>
            <a:spLocks noGrp="1"/>
          </p:cNvSpPr>
          <p:nvPr>
            <p:ph type="dt" sz="half" idx="10"/>
          </p:nvPr>
        </p:nvSpPr>
        <p:spPr/>
        <p:txBody>
          <a:bodyPr/>
          <a:lstStyle/>
          <a:p>
            <a:fld id="{11A39CE7-06EB-4D72-85F6-F346CF2EC3B2}" type="datetime1">
              <a:rPr lang="en-IN"/>
              <a:t>12-05-2025</a:t>
            </a:fld>
            <a:endParaRPr lang="en-IN"/>
          </a:p>
        </p:txBody>
      </p:sp>
      <p:sp>
        <p:nvSpPr>
          <p:cNvPr id="3" name="Footer Placeholder 2">
            <a:extLst>
              <a:ext uri="{FF2B5EF4-FFF2-40B4-BE49-F238E27FC236}">
                <a16:creationId xmlns:a16="http://schemas.microsoft.com/office/drawing/2014/main" id="{3670D42D-EC94-1927-5CB1-E72097B8CD4E}"/>
              </a:ext>
            </a:extLst>
          </p:cNvPr>
          <p:cNvSpPr>
            <a:spLocks noGrp="1"/>
          </p:cNvSpPr>
          <p:nvPr>
            <p:ph type="ftr" sz="quarter" idx="11"/>
          </p:nvPr>
        </p:nvSpPr>
        <p:spPr/>
        <p:txBody>
          <a:bodyPr/>
          <a:lstStyle/>
          <a:p>
            <a:r>
              <a:rPr lang="en-GB"/>
              <a:t>DEPARMENT OF CS&amp;E, MITT</a:t>
            </a:r>
            <a:endParaRPr lang="en-IN"/>
          </a:p>
        </p:txBody>
      </p:sp>
      <p:sp>
        <p:nvSpPr>
          <p:cNvPr id="4" name="Slide Number Placeholder 3">
            <a:extLst>
              <a:ext uri="{FF2B5EF4-FFF2-40B4-BE49-F238E27FC236}">
                <a16:creationId xmlns:a16="http://schemas.microsoft.com/office/drawing/2014/main" id="{A66C8AE4-3BFF-6EB5-CB5A-0C73B1308739}"/>
              </a:ext>
            </a:extLst>
          </p:cNvPr>
          <p:cNvSpPr>
            <a:spLocks noGrp="1"/>
          </p:cNvSpPr>
          <p:nvPr>
            <p:ph type="sldNum" sz="quarter" idx="12"/>
          </p:nvPr>
        </p:nvSpPr>
        <p:spPr/>
        <p:txBody>
          <a:bodyPr/>
          <a:lstStyle/>
          <a:p>
            <a:fld id="{B2A7461F-41B8-4D25-B9CE-77A262D740AD}" type="slidenum">
              <a:rPr lang="en-IN"/>
              <a:t>17</a:t>
            </a:fld>
            <a:endParaRPr lang="en-IN"/>
          </a:p>
        </p:txBody>
      </p:sp>
      <p:graphicFrame>
        <p:nvGraphicFramePr>
          <p:cNvPr id="5" name="Table 4">
            <a:extLst>
              <a:ext uri="{FF2B5EF4-FFF2-40B4-BE49-F238E27FC236}">
                <a16:creationId xmlns:a16="http://schemas.microsoft.com/office/drawing/2014/main" id="{3057A148-3268-F3DE-42B5-E45CD0369E2A}"/>
              </a:ext>
            </a:extLst>
          </p:cNvPr>
          <p:cNvGraphicFramePr>
            <a:graphicFrameLocks noGrp="1"/>
          </p:cNvGraphicFramePr>
          <p:nvPr>
            <p:extLst>
              <p:ext uri="{D42A27DB-BD31-4B8C-83A1-F6EECF244321}">
                <p14:modId xmlns:p14="http://schemas.microsoft.com/office/powerpoint/2010/main" val="2642377874"/>
              </p:ext>
            </p:extLst>
          </p:nvPr>
        </p:nvGraphicFramePr>
        <p:xfrm>
          <a:off x="326571" y="272632"/>
          <a:ext cx="8490858" cy="4297680"/>
        </p:xfrm>
        <a:graphic>
          <a:graphicData uri="http://schemas.openxmlformats.org/drawingml/2006/table">
            <a:tbl>
              <a:tblPr firstRow="1" bandRow="1">
                <a:tableStyleId>{5940675A-B579-460E-94D1-54222C63F5DA}</a:tableStyleId>
              </a:tblPr>
              <a:tblGrid>
                <a:gridCol w="745669">
                  <a:extLst>
                    <a:ext uri="{9D8B030D-6E8A-4147-A177-3AD203B41FA5}">
                      <a16:colId xmlns:a16="http://schemas.microsoft.com/office/drawing/2014/main" val="2400380193"/>
                    </a:ext>
                  </a:extLst>
                </a:gridCol>
                <a:gridCol w="733411">
                  <a:extLst>
                    <a:ext uri="{9D8B030D-6E8A-4147-A177-3AD203B41FA5}">
                      <a16:colId xmlns:a16="http://schemas.microsoft.com/office/drawing/2014/main" val="3462503041"/>
                    </a:ext>
                  </a:extLst>
                </a:gridCol>
                <a:gridCol w="1747777">
                  <a:extLst>
                    <a:ext uri="{9D8B030D-6E8A-4147-A177-3AD203B41FA5}">
                      <a16:colId xmlns:a16="http://schemas.microsoft.com/office/drawing/2014/main" val="3642332647"/>
                    </a:ext>
                  </a:extLst>
                </a:gridCol>
                <a:gridCol w="1041721">
                  <a:extLst>
                    <a:ext uri="{9D8B030D-6E8A-4147-A177-3AD203B41FA5}">
                      <a16:colId xmlns:a16="http://schemas.microsoft.com/office/drawing/2014/main" val="2142811995"/>
                    </a:ext>
                  </a:extLst>
                </a:gridCol>
                <a:gridCol w="1577051">
                  <a:extLst>
                    <a:ext uri="{9D8B030D-6E8A-4147-A177-3AD203B41FA5}">
                      <a16:colId xmlns:a16="http://schemas.microsoft.com/office/drawing/2014/main" val="9896344"/>
                    </a:ext>
                  </a:extLst>
                </a:gridCol>
                <a:gridCol w="1513114">
                  <a:extLst>
                    <a:ext uri="{9D8B030D-6E8A-4147-A177-3AD203B41FA5}">
                      <a16:colId xmlns:a16="http://schemas.microsoft.com/office/drawing/2014/main" val="1969229096"/>
                    </a:ext>
                  </a:extLst>
                </a:gridCol>
                <a:gridCol w="1132115">
                  <a:extLst>
                    <a:ext uri="{9D8B030D-6E8A-4147-A177-3AD203B41FA5}">
                      <a16:colId xmlns:a16="http://schemas.microsoft.com/office/drawing/2014/main" val="719400948"/>
                    </a:ext>
                  </a:extLst>
                </a:gridCol>
              </a:tblGrid>
              <a:tr h="8812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Sl.no</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Published Year</a:t>
                      </a:r>
                    </a:p>
                    <a:p>
                      <a:endParaRPr lang="en-IN" dirty="0"/>
                    </a:p>
                  </a:txBody>
                  <a:tcPr/>
                </a:tc>
                <a:tc>
                  <a:txBody>
                    <a:bodyPr/>
                    <a:lstStyle/>
                    <a:p>
                      <a:r>
                        <a:rPr lang="en-IN" dirty="0"/>
                        <a:t>Title </a:t>
                      </a:r>
                    </a:p>
                  </a:txBody>
                  <a:tcPr/>
                </a:tc>
                <a:tc>
                  <a:txBody>
                    <a:bodyPr/>
                    <a:lstStyle/>
                    <a:p>
                      <a:r>
                        <a:rPr lang="en-IN" dirty="0"/>
                        <a:t>Authors</a:t>
                      </a:r>
                    </a:p>
                  </a:txBody>
                  <a:tcPr/>
                </a:tc>
                <a:tc>
                  <a:txBody>
                    <a:bodyPr/>
                    <a:lstStyle/>
                    <a:p>
                      <a:r>
                        <a:rPr lang="en-IN" dirty="0"/>
                        <a:t>Methodology/</a:t>
                      </a:r>
                    </a:p>
                    <a:p>
                      <a:r>
                        <a:rPr lang="en-IN" dirty="0"/>
                        <a:t>Techniques used</a:t>
                      </a:r>
                    </a:p>
                  </a:txBody>
                  <a:tcPr/>
                </a:tc>
                <a:tc>
                  <a:txBody>
                    <a:bodyPr/>
                    <a:lstStyle/>
                    <a:p>
                      <a:endParaRPr lang="en-IN" dirty="0"/>
                    </a:p>
                    <a:p>
                      <a:r>
                        <a:rPr lang="en-IN" dirty="0"/>
                        <a:t>Contribution</a:t>
                      </a:r>
                    </a:p>
                  </a:txBody>
                  <a:tcPr/>
                </a:tc>
                <a:tc>
                  <a:txBody>
                    <a:bodyPr/>
                    <a:lstStyle/>
                    <a:p>
                      <a:r>
                        <a:rPr lang="en-IN" dirty="0"/>
                        <a:t>Limitations</a:t>
                      </a:r>
                    </a:p>
                  </a:txBody>
                  <a:tcPr/>
                </a:tc>
                <a:extLst>
                  <a:ext uri="{0D108BD9-81ED-4DB2-BD59-A6C34878D82A}">
                    <a16:rowId xmlns:a16="http://schemas.microsoft.com/office/drawing/2014/main" val="3150480339"/>
                  </a:ext>
                </a:extLst>
              </a:tr>
              <a:tr h="2071039">
                <a:tc>
                  <a:txBody>
                    <a:bodyPr/>
                    <a:lstStyle/>
                    <a:p>
                      <a:r>
                        <a:rPr lang="en-IN" dirty="0"/>
                        <a:t>20</a:t>
                      </a:r>
                    </a:p>
                  </a:txBody>
                  <a:tcPr/>
                </a:tc>
                <a:tc>
                  <a:txBody>
                    <a:bodyPr/>
                    <a:lstStyle/>
                    <a:p>
                      <a:r>
                        <a:rPr lang="en-IN" dirty="0"/>
                        <a:t>2022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Proposed Design to Recognize Ancient Sanskrit Manuscripts with Translation Using Machine Learning</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Kulkarni, Pandit, </a:t>
                      </a:r>
                      <a:r>
                        <a:rPr lang="en-IN" dirty="0" err="1"/>
                        <a:t>Kharate</a:t>
                      </a:r>
                      <a:r>
                        <a:rPr lang="en-IN" dirty="0"/>
                        <a:t>, </a:t>
                      </a:r>
                      <a:r>
                        <a:rPr lang="en-IN" dirty="0" err="1"/>
                        <a:t>Tikkal</a:t>
                      </a:r>
                      <a:r>
                        <a:rPr lang="en-IN" dirty="0"/>
                        <a:t>, Chaware</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CNN for OCR, preprocessing, segmentation, </a:t>
                      </a:r>
                      <a:r>
                        <a:rPr lang="en-IN" dirty="0" err="1"/>
                        <a:t>Googletrans</a:t>
                      </a:r>
                      <a:r>
                        <a:rPr lang="en-IN" dirty="0"/>
                        <a:t> for translation.</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Accurate Sanskrit recognition and English translation, boosts access to ancient texts.</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Works best on clear texts, struggles with degraded ones, needs web app.</a:t>
                      </a:r>
                    </a:p>
                    <a:p>
                      <a:endParaRPr lang="en-IN" dirty="0"/>
                    </a:p>
                  </a:txBody>
                  <a:tcPr/>
                </a:tc>
                <a:extLst>
                  <a:ext uri="{0D108BD9-81ED-4DB2-BD59-A6C34878D82A}">
                    <a16:rowId xmlns:a16="http://schemas.microsoft.com/office/drawing/2014/main" val="3956414702"/>
                  </a:ext>
                </a:extLst>
              </a:tr>
            </a:tbl>
          </a:graphicData>
        </a:graphic>
      </p:graphicFrame>
    </p:spTree>
    <p:extLst>
      <p:ext uri="{BB962C8B-B14F-4D97-AF65-F5344CB8AC3E}">
        <p14:creationId xmlns:p14="http://schemas.microsoft.com/office/powerpoint/2010/main" val="939893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C8B2C-9611-C188-DD6F-B31EE0A741BB}"/>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Functional requirements </a:t>
            </a:r>
            <a:endParaRPr lang="en-US" b="1"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67551E85-883A-1E8A-C37B-84CF44F9349F}"/>
              </a:ext>
            </a:extLst>
          </p:cNvPr>
          <p:cNvSpPr>
            <a:spLocks noGrp="1"/>
          </p:cNvSpPr>
          <p:nvPr>
            <p:ph type="dt" sz="half" idx="10"/>
          </p:nvPr>
        </p:nvSpPr>
        <p:spPr/>
        <p:txBody>
          <a:bodyPr/>
          <a:lstStyle/>
          <a:p>
            <a:fld id="{BBE12B4E-7F45-475A-B924-088F5B7B7D4C}" type="datetime3">
              <a:rPr lang="en-US"/>
              <a:t>12 May 2025</a:t>
            </a:fld>
            <a:endParaRPr lang="en-US"/>
          </a:p>
        </p:txBody>
      </p:sp>
      <p:sp>
        <p:nvSpPr>
          <p:cNvPr id="5" name="Footer Placeholder 4">
            <a:extLst>
              <a:ext uri="{FF2B5EF4-FFF2-40B4-BE49-F238E27FC236}">
                <a16:creationId xmlns:a16="http://schemas.microsoft.com/office/drawing/2014/main" id="{8CDA164C-1033-5BED-2137-B56AA899AC9F}"/>
              </a:ext>
            </a:extLst>
          </p:cNvPr>
          <p:cNvSpPr>
            <a:spLocks noGrp="1"/>
          </p:cNvSpPr>
          <p:nvPr>
            <p:ph type="ftr" sz="quarter" idx="11"/>
          </p:nvPr>
        </p:nvSpPr>
        <p:spPr/>
        <p:txBody>
          <a:bodyPr/>
          <a:lstStyle/>
          <a:p>
            <a:r>
              <a:rPr lang="en-US"/>
              <a:t>Batch - 09</a:t>
            </a:r>
          </a:p>
        </p:txBody>
      </p:sp>
      <p:sp>
        <p:nvSpPr>
          <p:cNvPr id="6" name="Slide Number Placeholder 5">
            <a:extLst>
              <a:ext uri="{FF2B5EF4-FFF2-40B4-BE49-F238E27FC236}">
                <a16:creationId xmlns:a16="http://schemas.microsoft.com/office/drawing/2014/main" id="{829B71CB-2E18-2998-97FF-A3C6BA898FA5}"/>
              </a:ext>
            </a:extLst>
          </p:cNvPr>
          <p:cNvSpPr>
            <a:spLocks noGrp="1"/>
          </p:cNvSpPr>
          <p:nvPr>
            <p:ph type="sldNum" sz="quarter" idx="12"/>
          </p:nvPr>
        </p:nvSpPr>
        <p:spPr/>
        <p:txBody>
          <a:bodyPr/>
          <a:lstStyle/>
          <a:p>
            <a:fld id="{ACEB8CD7-5EBD-4813-854B-C45F3A76D57D}" type="slidenum">
              <a:rPr lang="en-US"/>
              <a:t>18</a:t>
            </a:fld>
            <a:endParaRPr lang="en-US"/>
          </a:p>
        </p:txBody>
      </p:sp>
      <p:sp>
        <p:nvSpPr>
          <p:cNvPr id="7" name="Rectangle 1">
            <a:extLst>
              <a:ext uri="{FF2B5EF4-FFF2-40B4-BE49-F238E27FC236}">
                <a16:creationId xmlns:a16="http://schemas.microsoft.com/office/drawing/2014/main" id="{C91887A6-E1DC-8337-2BC8-3D7B55EF2AE9}"/>
              </a:ext>
            </a:extLst>
          </p:cNvPr>
          <p:cNvSpPr>
            <a:spLocks noGrp="1" noChangeArrowheads="1"/>
          </p:cNvSpPr>
          <p:nvPr>
            <p:ph idx="1"/>
          </p:nvPr>
        </p:nvSpPr>
        <p:spPr bwMode="auto">
          <a:xfrm>
            <a:off x="616865" y="1851988"/>
            <a:ext cx="8144580" cy="3268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Allow image upload of Sanskrit handwritten scripts .</a:t>
            </a:r>
          </a:p>
          <a:p>
            <a:pPr marL="0" indent="0" eaLnBrk="0" fontAlgn="base" hangingPunct="0">
              <a:lnSpc>
                <a:spcPct val="150000"/>
              </a:lnSpc>
              <a:spcBef>
                <a:spcPct val="0"/>
              </a:spcBef>
              <a:spcAft>
                <a:spcPct val="0"/>
              </a:spcAft>
              <a:buClrTx/>
              <a:buSzTx/>
              <a:buFontTx/>
              <a:buChar char="•"/>
            </a:pP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Preprocess images to enhance quality, remove noise, and correct skew.</a:t>
            </a:r>
          </a:p>
          <a:p>
            <a:pPr marL="0" indent="0" eaLnBrk="0" fontAlgn="base" hangingPunct="0">
              <a:lnSpc>
                <a:spcPct val="150000"/>
              </a:lnSpc>
              <a:spcBef>
                <a:spcPct val="0"/>
              </a:spcBef>
              <a:spcAft>
                <a:spcPct val="0"/>
              </a:spcAft>
              <a:buClrTx/>
              <a:buSzTx/>
              <a:buFontTx/>
              <a:buChar char="•"/>
            </a:pP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Recognize Sanskrit handwriting and convert it to machine-readable .</a:t>
            </a:r>
          </a:p>
          <a:p>
            <a:pPr marL="0" indent="0" eaLnBrk="0" fontAlgn="base" hangingPunct="0">
              <a:lnSpc>
                <a:spcPct val="150000"/>
              </a:lnSpc>
              <a:spcBef>
                <a:spcPct val="0"/>
              </a:spcBef>
              <a:spcAft>
                <a:spcPct val="0"/>
              </a:spcAft>
              <a:buClrTx/>
              <a:buSzTx/>
              <a:buFontTx/>
              <a:buChar char="•"/>
            </a:pP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Translate Sanskrit text into other languages</a:t>
            </a:r>
          </a:p>
          <a:p>
            <a:pPr marL="0" marR="0" lvl="0" indent="0" algn="l" defTabSz="914400" rtl="0" eaLnBrk="0" fontAlgn="base" latinLnBrk="0" hangingPunct="0">
              <a:lnSpc>
                <a:spcPct val="150000"/>
              </a:lnSpc>
              <a:spcBef>
                <a:spcPct val="0"/>
              </a:spcBef>
              <a:spcAft>
                <a:spcPct val="0"/>
              </a:spcAft>
              <a:buClrTx/>
              <a:buSzTx/>
              <a:buFontTx/>
              <a:buChar char="•"/>
              <a:tabLst/>
            </a:pPr>
            <a:endPar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pPr>
            <a:endPar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pPr>
            <a:endPar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2582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C8B2C-9611-C188-DD6F-B31EE0A741BB}"/>
              </a:ext>
            </a:extLst>
          </p:cNvPr>
          <p:cNvSpPr>
            <a:spLocks noGrp="1"/>
          </p:cNvSpPr>
          <p:nvPr>
            <p:ph type="title"/>
          </p:nvPr>
        </p:nvSpPr>
        <p:spPr>
          <a:xfrm>
            <a:off x="822959" y="286604"/>
            <a:ext cx="8114563" cy="1450757"/>
          </a:xfrm>
        </p:spPr>
        <p:txBody>
          <a:bodyPr/>
          <a:lstStyle/>
          <a:p>
            <a:r>
              <a:rPr lang="en-IN" b="1" dirty="0">
                <a:latin typeface="Times New Roman" panose="02020603050405020304" pitchFamily="18" charset="0"/>
                <a:cs typeface="Times New Roman" panose="02020603050405020304" pitchFamily="18" charset="0"/>
              </a:rPr>
              <a:t>Non Functional requirements </a:t>
            </a:r>
            <a:endParaRPr lang="en-US" b="1"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67551E85-883A-1E8A-C37B-84CF44F9349F}"/>
              </a:ext>
            </a:extLst>
          </p:cNvPr>
          <p:cNvSpPr>
            <a:spLocks noGrp="1"/>
          </p:cNvSpPr>
          <p:nvPr>
            <p:ph type="dt" sz="half" idx="10"/>
          </p:nvPr>
        </p:nvSpPr>
        <p:spPr/>
        <p:txBody>
          <a:bodyPr/>
          <a:lstStyle/>
          <a:p>
            <a:fld id="{BBE12B4E-7F45-475A-B924-088F5B7B7D4C}" type="datetime3">
              <a:rPr lang="en-US"/>
              <a:t>12 May 2025</a:t>
            </a:fld>
            <a:endParaRPr lang="en-US"/>
          </a:p>
        </p:txBody>
      </p:sp>
      <p:sp>
        <p:nvSpPr>
          <p:cNvPr id="5" name="Footer Placeholder 4">
            <a:extLst>
              <a:ext uri="{FF2B5EF4-FFF2-40B4-BE49-F238E27FC236}">
                <a16:creationId xmlns:a16="http://schemas.microsoft.com/office/drawing/2014/main" id="{8CDA164C-1033-5BED-2137-B56AA899AC9F}"/>
              </a:ext>
            </a:extLst>
          </p:cNvPr>
          <p:cNvSpPr>
            <a:spLocks noGrp="1"/>
          </p:cNvSpPr>
          <p:nvPr>
            <p:ph type="ftr" sz="quarter" idx="11"/>
          </p:nvPr>
        </p:nvSpPr>
        <p:spPr/>
        <p:txBody>
          <a:bodyPr/>
          <a:lstStyle/>
          <a:p>
            <a:r>
              <a:rPr lang="en-US"/>
              <a:t>Batch - 09</a:t>
            </a:r>
          </a:p>
        </p:txBody>
      </p:sp>
      <p:sp>
        <p:nvSpPr>
          <p:cNvPr id="6" name="Slide Number Placeholder 5">
            <a:extLst>
              <a:ext uri="{FF2B5EF4-FFF2-40B4-BE49-F238E27FC236}">
                <a16:creationId xmlns:a16="http://schemas.microsoft.com/office/drawing/2014/main" id="{829B71CB-2E18-2998-97FF-A3C6BA898FA5}"/>
              </a:ext>
            </a:extLst>
          </p:cNvPr>
          <p:cNvSpPr>
            <a:spLocks noGrp="1"/>
          </p:cNvSpPr>
          <p:nvPr>
            <p:ph type="sldNum" sz="quarter" idx="12"/>
          </p:nvPr>
        </p:nvSpPr>
        <p:spPr/>
        <p:txBody>
          <a:bodyPr/>
          <a:lstStyle/>
          <a:p>
            <a:fld id="{ACEB8CD7-5EBD-4813-854B-C45F3A76D57D}" type="slidenum">
              <a:rPr lang="en-US"/>
              <a:t>19</a:t>
            </a:fld>
            <a:endParaRPr lang="en-US"/>
          </a:p>
        </p:txBody>
      </p:sp>
      <p:sp>
        <p:nvSpPr>
          <p:cNvPr id="7" name="Rectangle 1">
            <a:extLst>
              <a:ext uri="{FF2B5EF4-FFF2-40B4-BE49-F238E27FC236}">
                <a16:creationId xmlns:a16="http://schemas.microsoft.com/office/drawing/2014/main" id="{0AE3F808-0AB8-65D5-A9F5-667E3F438712}"/>
              </a:ext>
            </a:extLst>
          </p:cNvPr>
          <p:cNvSpPr>
            <a:spLocks noGrp="1" noChangeArrowheads="1"/>
          </p:cNvSpPr>
          <p:nvPr>
            <p:ph idx="1"/>
          </p:nvPr>
        </p:nvSpPr>
        <p:spPr bwMode="auto">
          <a:xfrm>
            <a:off x="618889" y="1914342"/>
            <a:ext cx="8731589" cy="3730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Performance: The system should work quickly, giving results in just a few seconds.</a:t>
            </a: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Accuracy: The system should correctly recognize most of the handwriting and give meaningful translations.</a:t>
            </a:r>
          </a:p>
          <a:p>
            <a:pPr eaLnBrk="0" fontAlgn="base" hangingPunct="0">
              <a:lnSpc>
                <a:spcPct val="150000"/>
              </a:lnSpc>
              <a:spcBef>
                <a:spcPct val="0"/>
              </a:spcBef>
              <a:spcAft>
                <a:spcPct val="0"/>
              </a:spcAft>
              <a:buClrTx/>
              <a:buSzTx/>
              <a:buFont typeface="Wingdings" panose="05000000000000000000" pitchFamily="2" charset="2"/>
              <a:buChar char="§"/>
            </a:pP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Usability: Provide a simple, user-friendly interface for all user levels.</a:t>
            </a:r>
          </a:p>
          <a:p>
            <a:pPr eaLnBrk="0" fontAlgn="base" hangingPunct="0">
              <a:lnSpc>
                <a:spcPct val="150000"/>
              </a:lnSpc>
              <a:spcBef>
                <a:spcPct val="0"/>
              </a:spcBef>
              <a:spcAft>
                <a:spcPct val="0"/>
              </a:spcAft>
              <a:buClrTx/>
              <a:buSzTx/>
              <a:buFont typeface="Wingdings" panose="05000000000000000000" pitchFamily="2" charset="2"/>
              <a:buChar char="§"/>
            </a:pP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Compatibility: Support common image formats and run on browsers.</a:t>
            </a:r>
          </a:p>
          <a:p>
            <a:pPr eaLnBrk="0" fontAlgn="base" hangingPunct="0">
              <a:lnSpc>
                <a:spcPct val="150000"/>
              </a:lnSpc>
              <a:spcBef>
                <a:spcPct val="0"/>
              </a:spcBef>
              <a:spcAft>
                <a:spcPct val="0"/>
              </a:spcAft>
              <a:buClrTx/>
              <a:buSzTx/>
              <a:buFont typeface="Wingdings" panose="05000000000000000000" pitchFamily="2" charset="2"/>
              <a:buChar char="§"/>
            </a:pP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Maintainability: The system should be easy to update, fix, and improve over time.</a:t>
            </a: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endPar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9448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Contents</a:t>
            </a:r>
            <a:endParaRPr lang="en-IN" b="1"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Ø"/>
            </a:pPr>
            <a:r>
              <a:rPr lang="en-GB" sz="3200" dirty="0"/>
              <a:t>Introduction</a:t>
            </a:r>
          </a:p>
          <a:p>
            <a:pPr>
              <a:buFont typeface="Wingdings" panose="05000000000000000000" pitchFamily="2" charset="2"/>
              <a:buChar char="Ø"/>
            </a:pPr>
            <a:r>
              <a:rPr lang="en-GB" sz="3200" dirty="0"/>
              <a:t>Literature Survey</a:t>
            </a:r>
          </a:p>
          <a:p>
            <a:pPr>
              <a:buFont typeface="Wingdings" panose="05000000000000000000" pitchFamily="2" charset="2"/>
              <a:buChar char="Ø"/>
            </a:pPr>
            <a:r>
              <a:rPr lang="en-GB" sz="3200" dirty="0"/>
              <a:t>System Analysis</a:t>
            </a:r>
          </a:p>
          <a:p>
            <a:pPr>
              <a:buFont typeface="Wingdings" panose="05000000000000000000" pitchFamily="2" charset="2"/>
              <a:buChar char="Ø"/>
            </a:pPr>
            <a:r>
              <a:rPr lang="en-GB" sz="3200" dirty="0"/>
              <a:t>System Design</a:t>
            </a:r>
          </a:p>
        </p:txBody>
      </p:sp>
      <p:sp>
        <p:nvSpPr>
          <p:cNvPr id="4" name="Date Placeholder 3"/>
          <p:cNvSpPr>
            <a:spLocks noGrp="1"/>
          </p:cNvSpPr>
          <p:nvPr>
            <p:ph type="dt" sz="half" idx="10"/>
          </p:nvPr>
        </p:nvSpPr>
        <p:spPr/>
        <p:txBody>
          <a:bodyPr/>
          <a:lstStyle/>
          <a:p>
            <a:fld id="{5CBF8092-9CFF-43D5-8A26-1D9B9FDDE0B5}" type="datetime1">
              <a:rPr lang="en-IN"/>
              <a:t>12-05-2025</a:t>
            </a:fld>
            <a:endParaRPr lang="en-IN"/>
          </a:p>
        </p:txBody>
      </p:sp>
      <p:sp>
        <p:nvSpPr>
          <p:cNvPr id="5" name="Footer Placeholder 4"/>
          <p:cNvSpPr>
            <a:spLocks noGrp="1"/>
          </p:cNvSpPr>
          <p:nvPr>
            <p:ph type="ftr" sz="quarter" idx="11"/>
          </p:nvPr>
        </p:nvSpPr>
        <p:spPr/>
        <p:txBody>
          <a:bodyPr/>
          <a:lstStyle/>
          <a:p>
            <a:r>
              <a:rPr lang="en-GB"/>
              <a:t>DEPARMENT OF CS&amp;E, MITT</a:t>
            </a:r>
            <a:endParaRPr lang="en-IN" dirty="0"/>
          </a:p>
        </p:txBody>
      </p:sp>
      <p:sp>
        <p:nvSpPr>
          <p:cNvPr id="6" name="Slide Number Placeholder 5"/>
          <p:cNvSpPr>
            <a:spLocks noGrp="1"/>
          </p:cNvSpPr>
          <p:nvPr>
            <p:ph type="sldNum" sz="quarter" idx="12"/>
          </p:nvPr>
        </p:nvSpPr>
        <p:spPr/>
        <p:txBody>
          <a:bodyPr/>
          <a:lstStyle/>
          <a:p>
            <a:fld id="{B2A7461F-41B8-4D25-B9CE-77A262D740AD}" type="slidenum">
              <a:rPr lang="en-IN"/>
              <a:t>2</a:t>
            </a:fld>
            <a:endParaRPr lang="en-IN"/>
          </a:p>
        </p:txBody>
      </p:sp>
    </p:spTree>
    <p:extLst>
      <p:ext uri="{BB962C8B-B14F-4D97-AF65-F5344CB8AC3E}">
        <p14:creationId xmlns:p14="http://schemas.microsoft.com/office/powerpoint/2010/main" val="1361342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C8B2C-9611-C188-DD6F-B31EE0A741BB}"/>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Feasibility Study </a:t>
            </a:r>
          </a:p>
        </p:txBody>
      </p:sp>
      <p:sp>
        <p:nvSpPr>
          <p:cNvPr id="3" name="Content Placeholder 2">
            <a:extLst>
              <a:ext uri="{FF2B5EF4-FFF2-40B4-BE49-F238E27FC236}">
                <a16:creationId xmlns:a16="http://schemas.microsoft.com/office/drawing/2014/main" id="{4B1C1F64-99AE-BBFD-34DB-2274EBFC99F8}"/>
              </a:ext>
            </a:extLst>
          </p:cNvPr>
          <p:cNvSpPr>
            <a:spLocks noGrp="1"/>
          </p:cNvSpPr>
          <p:nvPr>
            <p:ph idx="1"/>
          </p:nvPr>
        </p:nvSpPr>
        <p:spPr>
          <a:xfrm>
            <a:off x="822959" y="1845733"/>
            <a:ext cx="7543801" cy="4359123"/>
          </a:xfrm>
        </p:spPr>
        <p:txBody>
          <a:bodyPr>
            <a:normAutofit lnSpcReduction="10000"/>
          </a:bodyPr>
          <a:lstStyle/>
          <a:p>
            <a:r>
              <a:rPr lang="en-US" b="1" dirty="0">
                <a:latin typeface="Times New Roman" panose="02020603050405020304" pitchFamily="18" charset="0"/>
                <a:cs typeface="Times New Roman" panose="02020603050405020304" pitchFamily="18" charset="0"/>
              </a:rPr>
              <a:t>1. Technical Feasibility</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tools used , like OCR (to read handwriting), image processing, and translation tools.</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software like Tesseract OCR and OpenCV can help with text recognition and cleaning the images.</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For  better accuracy is needed, we can train our  models using tools like TensorFlow or </a:t>
            </a:r>
            <a:r>
              <a:rPr lang="en-US" dirty="0" err="1">
                <a:latin typeface="Times New Roman" panose="02020603050405020304" pitchFamily="18" charset="0"/>
                <a:cs typeface="Times New Roman" panose="02020603050405020304" pitchFamily="18" charset="0"/>
              </a:rPr>
              <a:t>PyTorch</a:t>
            </a:r>
            <a:r>
              <a:rPr lang="en-US" dirty="0">
                <a:latin typeface="Times New Roman" panose="02020603050405020304" pitchFamily="18" charset="0"/>
                <a:cs typeface="Times New Roman" panose="02020603050405020304" pitchFamily="18" charset="0"/>
              </a:rPr>
              <a:t>.</a:t>
            </a:r>
          </a:p>
          <a:p>
            <a:r>
              <a:rPr lang="en-US" b="1" dirty="0">
                <a:latin typeface="Times New Roman" panose="02020603050405020304" pitchFamily="18" charset="0"/>
                <a:cs typeface="Times New Roman" panose="02020603050405020304" pitchFamily="18" charset="0"/>
              </a:rPr>
              <a:t>2. Economic Feasibility</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cost to build this system is not too high, especially when using free tools.</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system will save time and money by doing the  work that would take lot of effort if done by hand </a:t>
            </a:r>
          </a:p>
          <a:p>
            <a:pPr marL="0" indent="0">
              <a:buNone/>
            </a:pP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67551E85-883A-1E8A-C37B-84CF44F9349F}"/>
              </a:ext>
            </a:extLst>
          </p:cNvPr>
          <p:cNvSpPr>
            <a:spLocks noGrp="1"/>
          </p:cNvSpPr>
          <p:nvPr>
            <p:ph type="dt" sz="half" idx="10"/>
          </p:nvPr>
        </p:nvSpPr>
        <p:spPr/>
        <p:txBody>
          <a:bodyPr/>
          <a:lstStyle/>
          <a:p>
            <a:fld id="{BBE12B4E-7F45-475A-B924-088F5B7B7D4C}" type="datetime3">
              <a:rPr lang="en-US"/>
              <a:t>12 May 2025</a:t>
            </a:fld>
            <a:endParaRPr lang="en-US"/>
          </a:p>
        </p:txBody>
      </p:sp>
      <p:sp>
        <p:nvSpPr>
          <p:cNvPr id="5" name="Footer Placeholder 4">
            <a:extLst>
              <a:ext uri="{FF2B5EF4-FFF2-40B4-BE49-F238E27FC236}">
                <a16:creationId xmlns:a16="http://schemas.microsoft.com/office/drawing/2014/main" id="{8CDA164C-1033-5BED-2137-B56AA899AC9F}"/>
              </a:ext>
            </a:extLst>
          </p:cNvPr>
          <p:cNvSpPr>
            <a:spLocks noGrp="1"/>
          </p:cNvSpPr>
          <p:nvPr>
            <p:ph type="ftr" sz="quarter" idx="11"/>
          </p:nvPr>
        </p:nvSpPr>
        <p:spPr/>
        <p:txBody>
          <a:bodyPr/>
          <a:lstStyle/>
          <a:p>
            <a:r>
              <a:rPr lang="en-US"/>
              <a:t>Batch - 09</a:t>
            </a:r>
          </a:p>
        </p:txBody>
      </p:sp>
      <p:sp>
        <p:nvSpPr>
          <p:cNvPr id="6" name="Slide Number Placeholder 5">
            <a:extLst>
              <a:ext uri="{FF2B5EF4-FFF2-40B4-BE49-F238E27FC236}">
                <a16:creationId xmlns:a16="http://schemas.microsoft.com/office/drawing/2014/main" id="{829B71CB-2E18-2998-97FF-A3C6BA898FA5}"/>
              </a:ext>
            </a:extLst>
          </p:cNvPr>
          <p:cNvSpPr>
            <a:spLocks noGrp="1"/>
          </p:cNvSpPr>
          <p:nvPr>
            <p:ph type="sldNum" sz="quarter" idx="12"/>
          </p:nvPr>
        </p:nvSpPr>
        <p:spPr/>
        <p:txBody>
          <a:bodyPr/>
          <a:lstStyle/>
          <a:p>
            <a:fld id="{ACEB8CD7-5EBD-4813-854B-C45F3A76D57D}" type="slidenum">
              <a:rPr lang="en-US"/>
              <a:t>20</a:t>
            </a:fld>
            <a:endParaRPr lang="en-US"/>
          </a:p>
        </p:txBody>
      </p:sp>
    </p:spTree>
    <p:extLst>
      <p:ext uri="{BB962C8B-B14F-4D97-AF65-F5344CB8AC3E}">
        <p14:creationId xmlns:p14="http://schemas.microsoft.com/office/powerpoint/2010/main" val="27728413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8D700-1FF2-659B-0D68-2F03ABE98502}"/>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Feasibility Study </a:t>
            </a:r>
            <a:endParaRPr lang="en-US" b="1" dirty="0"/>
          </a:p>
        </p:txBody>
      </p:sp>
      <p:sp>
        <p:nvSpPr>
          <p:cNvPr id="3" name="Content Placeholder 2">
            <a:extLst>
              <a:ext uri="{FF2B5EF4-FFF2-40B4-BE49-F238E27FC236}">
                <a16:creationId xmlns:a16="http://schemas.microsoft.com/office/drawing/2014/main" id="{40B26474-BA5D-6F93-6B8E-549BBE463BC0}"/>
              </a:ext>
            </a:extLst>
          </p:cNvPr>
          <p:cNvSpPr>
            <a:spLocks noGrp="1"/>
          </p:cNvSpPr>
          <p:nvPr>
            <p:ph idx="1"/>
          </p:nvPr>
        </p:nvSpPr>
        <p:spPr/>
        <p:txBody>
          <a:bodyPr/>
          <a:lstStyle/>
          <a:p>
            <a:r>
              <a:rPr lang="en-US" b="1" dirty="0">
                <a:latin typeface="Times New Roman" panose="02020603050405020304" pitchFamily="18" charset="0"/>
                <a:cs typeface="Times New Roman" panose="02020603050405020304" pitchFamily="18" charset="0"/>
              </a:rPr>
              <a:t>3. Operational Feasibility</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system will be easy to use.</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Anyone like students, teachers, or researchers  can use it by just uploading an image and getting the text and translation.</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will also be easy to fix or update when needed.</a:t>
            </a:r>
          </a:p>
          <a:p>
            <a:endParaRPr lang="en-US"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B46DDB7F-68CC-4E71-2A33-D6698C68299C}"/>
              </a:ext>
            </a:extLst>
          </p:cNvPr>
          <p:cNvSpPr>
            <a:spLocks noGrp="1"/>
          </p:cNvSpPr>
          <p:nvPr>
            <p:ph type="dt" sz="half" idx="10"/>
          </p:nvPr>
        </p:nvSpPr>
        <p:spPr/>
        <p:txBody>
          <a:bodyPr/>
          <a:lstStyle/>
          <a:p>
            <a:fld id="{BBE12B4E-7F45-475A-B924-088F5B7B7D4C}" type="datetime3">
              <a:rPr lang="en-US"/>
              <a:t>12 May 2025</a:t>
            </a:fld>
            <a:endParaRPr lang="en-US"/>
          </a:p>
        </p:txBody>
      </p:sp>
      <p:sp>
        <p:nvSpPr>
          <p:cNvPr id="5" name="Footer Placeholder 4">
            <a:extLst>
              <a:ext uri="{FF2B5EF4-FFF2-40B4-BE49-F238E27FC236}">
                <a16:creationId xmlns:a16="http://schemas.microsoft.com/office/drawing/2014/main" id="{369EFD35-8DE2-6091-60BE-849BBF5C1453}"/>
              </a:ext>
            </a:extLst>
          </p:cNvPr>
          <p:cNvSpPr>
            <a:spLocks noGrp="1"/>
          </p:cNvSpPr>
          <p:nvPr>
            <p:ph type="ftr" sz="quarter" idx="11"/>
          </p:nvPr>
        </p:nvSpPr>
        <p:spPr/>
        <p:txBody>
          <a:bodyPr/>
          <a:lstStyle/>
          <a:p>
            <a:r>
              <a:rPr lang="en-US"/>
              <a:t>Batch - 09</a:t>
            </a:r>
          </a:p>
        </p:txBody>
      </p:sp>
      <p:sp>
        <p:nvSpPr>
          <p:cNvPr id="6" name="Slide Number Placeholder 5">
            <a:extLst>
              <a:ext uri="{FF2B5EF4-FFF2-40B4-BE49-F238E27FC236}">
                <a16:creationId xmlns:a16="http://schemas.microsoft.com/office/drawing/2014/main" id="{3F61D42E-B40D-0FE3-83D4-B228E933A7E6}"/>
              </a:ext>
            </a:extLst>
          </p:cNvPr>
          <p:cNvSpPr>
            <a:spLocks noGrp="1"/>
          </p:cNvSpPr>
          <p:nvPr>
            <p:ph type="sldNum" sz="quarter" idx="12"/>
          </p:nvPr>
        </p:nvSpPr>
        <p:spPr/>
        <p:txBody>
          <a:bodyPr/>
          <a:lstStyle/>
          <a:p>
            <a:fld id="{ACEB8CD7-5EBD-4813-854B-C45F3A76D57D}" type="slidenum">
              <a:rPr lang="en-US"/>
              <a:t>21</a:t>
            </a:fld>
            <a:endParaRPr lang="en-US"/>
          </a:p>
        </p:txBody>
      </p:sp>
    </p:spTree>
    <p:extLst>
      <p:ext uri="{BB962C8B-B14F-4D97-AF65-F5344CB8AC3E}">
        <p14:creationId xmlns:p14="http://schemas.microsoft.com/office/powerpoint/2010/main" val="4094252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C8B2C-9611-C188-DD6F-B31EE0A741BB}"/>
              </a:ext>
            </a:extLst>
          </p:cNvPr>
          <p:cNvSpPr>
            <a:spLocks noGrp="1"/>
          </p:cNvSpPr>
          <p:nvPr>
            <p:ph type="title"/>
          </p:nvPr>
        </p:nvSpPr>
        <p:spPr>
          <a:xfrm>
            <a:off x="822960" y="286604"/>
            <a:ext cx="8321040" cy="1450757"/>
          </a:xfrm>
        </p:spPr>
        <p:txBody>
          <a:bodyPr>
            <a:normAutofit/>
          </a:bodyPr>
          <a:lstStyle/>
          <a:p>
            <a:br>
              <a:rPr lang="en-IN" b="1" dirty="0">
                <a:latin typeface="Times New Roman" panose="02020603050405020304" pitchFamily="18" charset="0"/>
                <a:cs typeface="Times New Roman" panose="02020603050405020304" pitchFamily="18" charset="0"/>
              </a:rPr>
            </a:br>
            <a:r>
              <a:rPr lang="en-IN" b="1" dirty="0">
                <a:latin typeface="Times New Roman" panose="02020603050405020304" pitchFamily="18" charset="0"/>
                <a:cs typeface="Times New Roman" panose="02020603050405020304" pitchFamily="18" charset="0"/>
              </a:rPr>
              <a:t>System Architecture overview </a:t>
            </a:r>
            <a:endParaRPr lang="en-US" b="1"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67551E85-883A-1E8A-C37B-84CF44F9349F}"/>
              </a:ext>
            </a:extLst>
          </p:cNvPr>
          <p:cNvSpPr>
            <a:spLocks noGrp="1"/>
          </p:cNvSpPr>
          <p:nvPr>
            <p:ph type="dt" sz="half" idx="10"/>
          </p:nvPr>
        </p:nvSpPr>
        <p:spPr/>
        <p:txBody>
          <a:bodyPr/>
          <a:lstStyle/>
          <a:p>
            <a:fld id="{BBE12B4E-7F45-475A-B924-088F5B7B7D4C}" type="datetime3">
              <a:rPr lang="en-US"/>
              <a:t>12 May 2025</a:t>
            </a:fld>
            <a:endParaRPr lang="en-US"/>
          </a:p>
        </p:txBody>
      </p:sp>
      <p:sp>
        <p:nvSpPr>
          <p:cNvPr id="5" name="Footer Placeholder 4">
            <a:extLst>
              <a:ext uri="{FF2B5EF4-FFF2-40B4-BE49-F238E27FC236}">
                <a16:creationId xmlns:a16="http://schemas.microsoft.com/office/drawing/2014/main" id="{8CDA164C-1033-5BED-2137-B56AA899AC9F}"/>
              </a:ext>
            </a:extLst>
          </p:cNvPr>
          <p:cNvSpPr>
            <a:spLocks noGrp="1"/>
          </p:cNvSpPr>
          <p:nvPr>
            <p:ph type="ftr" sz="quarter" idx="11"/>
          </p:nvPr>
        </p:nvSpPr>
        <p:spPr/>
        <p:txBody>
          <a:bodyPr/>
          <a:lstStyle/>
          <a:p>
            <a:r>
              <a:rPr lang="en-US"/>
              <a:t>Batch - 09</a:t>
            </a:r>
          </a:p>
        </p:txBody>
      </p:sp>
      <p:sp>
        <p:nvSpPr>
          <p:cNvPr id="6" name="Slide Number Placeholder 5">
            <a:extLst>
              <a:ext uri="{FF2B5EF4-FFF2-40B4-BE49-F238E27FC236}">
                <a16:creationId xmlns:a16="http://schemas.microsoft.com/office/drawing/2014/main" id="{829B71CB-2E18-2998-97FF-A3C6BA898FA5}"/>
              </a:ext>
            </a:extLst>
          </p:cNvPr>
          <p:cNvSpPr>
            <a:spLocks noGrp="1"/>
          </p:cNvSpPr>
          <p:nvPr>
            <p:ph type="sldNum" sz="quarter" idx="12"/>
          </p:nvPr>
        </p:nvSpPr>
        <p:spPr/>
        <p:txBody>
          <a:bodyPr/>
          <a:lstStyle/>
          <a:p>
            <a:fld id="{ACEB8CD7-5EBD-4813-854B-C45F3A76D57D}" type="slidenum">
              <a:rPr lang="en-US"/>
              <a:t>22</a:t>
            </a:fld>
            <a:endParaRPr lang="en-US"/>
          </a:p>
        </p:txBody>
      </p:sp>
      <p:pic>
        <p:nvPicPr>
          <p:cNvPr id="7" name="Content Placeholder 6" descr="Block diagram of a typical OCR system | Download Scientific Diagram">
            <a:extLst>
              <a:ext uri="{FF2B5EF4-FFF2-40B4-BE49-F238E27FC236}">
                <a16:creationId xmlns:a16="http://schemas.microsoft.com/office/drawing/2014/main" id="{BD796D20-C3FA-8A78-0442-861ECE9D28E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72739" y="1939569"/>
            <a:ext cx="6613764" cy="4022725"/>
          </a:xfrm>
          <a:prstGeom prst="rect">
            <a:avLst/>
          </a:prstGeom>
          <a:noFill/>
          <a:ln>
            <a:noFill/>
          </a:ln>
        </p:spPr>
      </p:pic>
    </p:spTree>
    <p:extLst>
      <p:ext uri="{BB962C8B-B14F-4D97-AF65-F5344CB8AC3E}">
        <p14:creationId xmlns:p14="http://schemas.microsoft.com/office/powerpoint/2010/main" val="14834267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C8B2C-9611-C188-DD6F-B31EE0A741BB}"/>
              </a:ext>
            </a:extLst>
          </p:cNvPr>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Use Case</a:t>
            </a:r>
          </a:p>
        </p:txBody>
      </p:sp>
      <p:sp>
        <p:nvSpPr>
          <p:cNvPr id="4" name="Date Placeholder 3">
            <a:extLst>
              <a:ext uri="{FF2B5EF4-FFF2-40B4-BE49-F238E27FC236}">
                <a16:creationId xmlns:a16="http://schemas.microsoft.com/office/drawing/2014/main" id="{67551E85-883A-1E8A-C37B-84CF44F9349F}"/>
              </a:ext>
            </a:extLst>
          </p:cNvPr>
          <p:cNvSpPr>
            <a:spLocks noGrp="1"/>
          </p:cNvSpPr>
          <p:nvPr>
            <p:ph type="dt" sz="half" idx="10"/>
          </p:nvPr>
        </p:nvSpPr>
        <p:spPr/>
        <p:txBody>
          <a:bodyPr/>
          <a:lstStyle/>
          <a:p>
            <a:fld id="{BBE12B4E-7F45-475A-B924-088F5B7B7D4C}" type="datetime3">
              <a:rPr lang="en-US"/>
              <a:t>12 May 2025</a:t>
            </a:fld>
            <a:endParaRPr lang="en-US"/>
          </a:p>
        </p:txBody>
      </p:sp>
      <p:sp>
        <p:nvSpPr>
          <p:cNvPr id="5" name="Footer Placeholder 4">
            <a:extLst>
              <a:ext uri="{FF2B5EF4-FFF2-40B4-BE49-F238E27FC236}">
                <a16:creationId xmlns:a16="http://schemas.microsoft.com/office/drawing/2014/main" id="{8CDA164C-1033-5BED-2137-B56AA899AC9F}"/>
              </a:ext>
            </a:extLst>
          </p:cNvPr>
          <p:cNvSpPr>
            <a:spLocks noGrp="1"/>
          </p:cNvSpPr>
          <p:nvPr>
            <p:ph type="ftr" sz="quarter" idx="11"/>
          </p:nvPr>
        </p:nvSpPr>
        <p:spPr/>
        <p:txBody>
          <a:bodyPr/>
          <a:lstStyle/>
          <a:p>
            <a:r>
              <a:rPr lang="en-US"/>
              <a:t>Batch - 09</a:t>
            </a:r>
          </a:p>
        </p:txBody>
      </p:sp>
      <p:sp>
        <p:nvSpPr>
          <p:cNvPr id="6" name="Slide Number Placeholder 5">
            <a:extLst>
              <a:ext uri="{FF2B5EF4-FFF2-40B4-BE49-F238E27FC236}">
                <a16:creationId xmlns:a16="http://schemas.microsoft.com/office/drawing/2014/main" id="{829B71CB-2E18-2998-97FF-A3C6BA898FA5}"/>
              </a:ext>
            </a:extLst>
          </p:cNvPr>
          <p:cNvSpPr>
            <a:spLocks noGrp="1"/>
          </p:cNvSpPr>
          <p:nvPr>
            <p:ph type="sldNum" sz="quarter" idx="12"/>
          </p:nvPr>
        </p:nvSpPr>
        <p:spPr/>
        <p:txBody>
          <a:bodyPr/>
          <a:lstStyle/>
          <a:p>
            <a:fld id="{ACEB8CD7-5EBD-4813-854B-C45F3A76D57D}" type="slidenum">
              <a:rPr lang="en-US"/>
              <a:t>23</a:t>
            </a:fld>
            <a:endParaRPr lang="en-US"/>
          </a:p>
        </p:txBody>
      </p:sp>
      <p:sp>
        <p:nvSpPr>
          <p:cNvPr id="7" name="Content Placeholder 6">
            <a:extLst>
              <a:ext uri="{FF2B5EF4-FFF2-40B4-BE49-F238E27FC236}">
                <a16:creationId xmlns:a16="http://schemas.microsoft.com/office/drawing/2014/main" id="{D5FE8790-BFA2-7F3D-0DE1-B231C687A68A}"/>
              </a:ext>
            </a:extLst>
          </p:cNvPr>
          <p:cNvSpPr>
            <a:spLocks noGrp="1"/>
          </p:cNvSpPr>
          <p:nvPr>
            <p:ph idx="1"/>
          </p:nvPr>
        </p:nvSpPr>
        <p:spPr>
          <a:xfrm>
            <a:off x="822959" y="1845734"/>
            <a:ext cx="7543801" cy="4499082"/>
          </a:xfrm>
        </p:spPr>
        <p:txBody>
          <a:bodyPr/>
          <a:lstStyle/>
          <a:p>
            <a:pPr algn="ctr"/>
            <a:r>
              <a:rPr lang="en-US" dirty="0"/>
              <a:t>Sanskrit digitization system </a:t>
            </a:r>
          </a:p>
        </p:txBody>
      </p:sp>
      <p:sp>
        <p:nvSpPr>
          <p:cNvPr id="29" name="Oval 28">
            <a:extLst>
              <a:ext uri="{FF2B5EF4-FFF2-40B4-BE49-F238E27FC236}">
                <a16:creationId xmlns:a16="http://schemas.microsoft.com/office/drawing/2014/main" id="{FE5439FB-9093-35A4-A63F-A68EDE653EDB}"/>
              </a:ext>
            </a:extLst>
          </p:cNvPr>
          <p:cNvSpPr/>
          <p:nvPr/>
        </p:nvSpPr>
        <p:spPr>
          <a:xfrm>
            <a:off x="1900413" y="3492289"/>
            <a:ext cx="419877" cy="36512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1CDD00A8-83EE-A43E-7B45-6157E31D745D}"/>
              </a:ext>
            </a:extLst>
          </p:cNvPr>
          <p:cNvCxnSpPr>
            <a:cxnSpLocks/>
          </p:cNvCxnSpPr>
          <p:nvPr/>
        </p:nvCxnSpPr>
        <p:spPr>
          <a:xfrm>
            <a:off x="2110351" y="3849929"/>
            <a:ext cx="0" cy="530614"/>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5E33C89-1EE0-3120-65E4-8DCCB2753567}"/>
              </a:ext>
            </a:extLst>
          </p:cNvPr>
          <p:cNvCxnSpPr/>
          <p:nvPr/>
        </p:nvCxnSpPr>
        <p:spPr>
          <a:xfrm flipH="1">
            <a:off x="1916743" y="4357955"/>
            <a:ext cx="195943" cy="176051"/>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E443958-1626-B721-72C8-8622CAF20CA4}"/>
              </a:ext>
            </a:extLst>
          </p:cNvPr>
          <p:cNvCxnSpPr>
            <a:cxnSpLocks/>
          </p:cNvCxnSpPr>
          <p:nvPr/>
        </p:nvCxnSpPr>
        <p:spPr>
          <a:xfrm flipH="1" flipV="1">
            <a:off x="2110351" y="3868230"/>
            <a:ext cx="181948" cy="1481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E6970FF-218C-A24E-B386-3BCDC444D583}"/>
              </a:ext>
            </a:extLst>
          </p:cNvPr>
          <p:cNvCxnSpPr>
            <a:cxnSpLocks/>
          </p:cNvCxnSpPr>
          <p:nvPr/>
        </p:nvCxnSpPr>
        <p:spPr>
          <a:xfrm flipH="1" flipV="1">
            <a:off x="2094022" y="4340704"/>
            <a:ext cx="198277" cy="187802"/>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17D7A6E-CCCB-0DFE-E3B1-6271AF942E4D}"/>
              </a:ext>
            </a:extLst>
          </p:cNvPr>
          <p:cNvCxnSpPr/>
          <p:nvPr/>
        </p:nvCxnSpPr>
        <p:spPr>
          <a:xfrm flipH="1">
            <a:off x="1909082" y="3851914"/>
            <a:ext cx="195943" cy="176051"/>
          </a:xfrm>
          <a:prstGeom prst="line">
            <a:avLst/>
          </a:prstGeom>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4065D31F-A684-E9DA-3523-526F2892A6E1}"/>
              </a:ext>
            </a:extLst>
          </p:cNvPr>
          <p:cNvSpPr/>
          <p:nvPr/>
        </p:nvSpPr>
        <p:spPr>
          <a:xfrm>
            <a:off x="3642984" y="2298260"/>
            <a:ext cx="2296885" cy="57972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Upload Sanskrit image</a:t>
            </a:r>
          </a:p>
        </p:txBody>
      </p:sp>
      <p:sp>
        <p:nvSpPr>
          <p:cNvPr id="40" name="Oval 39">
            <a:extLst>
              <a:ext uri="{FF2B5EF4-FFF2-40B4-BE49-F238E27FC236}">
                <a16:creationId xmlns:a16="http://schemas.microsoft.com/office/drawing/2014/main" id="{FE9BEBD2-55C6-648C-00FD-CE7544EBA54C}"/>
              </a:ext>
            </a:extLst>
          </p:cNvPr>
          <p:cNvSpPr/>
          <p:nvPr/>
        </p:nvSpPr>
        <p:spPr>
          <a:xfrm>
            <a:off x="3688239" y="3091571"/>
            <a:ext cx="2222239" cy="57972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Perform OCR</a:t>
            </a:r>
          </a:p>
        </p:txBody>
      </p:sp>
      <p:sp>
        <p:nvSpPr>
          <p:cNvPr id="41" name="Oval 40">
            <a:extLst>
              <a:ext uri="{FF2B5EF4-FFF2-40B4-BE49-F238E27FC236}">
                <a16:creationId xmlns:a16="http://schemas.microsoft.com/office/drawing/2014/main" id="{2A2E4164-3663-E067-3FA6-036FE0349A0D}"/>
              </a:ext>
            </a:extLst>
          </p:cNvPr>
          <p:cNvSpPr/>
          <p:nvPr/>
        </p:nvSpPr>
        <p:spPr>
          <a:xfrm>
            <a:off x="3712833" y="3917178"/>
            <a:ext cx="2222235" cy="56830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Clean extracted text</a:t>
            </a:r>
          </a:p>
        </p:txBody>
      </p:sp>
      <p:sp>
        <p:nvSpPr>
          <p:cNvPr id="42" name="Oval 41">
            <a:extLst>
              <a:ext uri="{FF2B5EF4-FFF2-40B4-BE49-F238E27FC236}">
                <a16:creationId xmlns:a16="http://schemas.microsoft.com/office/drawing/2014/main" id="{65A5B284-392B-692D-11C8-BB29331AA132}"/>
              </a:ext>
            </a:extLst>
          </p:cNvPr>
          <p:cNvSpPr/>
          <p:nvPr/>
        </p:nvSpPr>
        <p:spPr>
          <a:xfrm>
            <a:off x="3788540" y="4712859"/>
            <a:ext cx="2151324" cy="57972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Translate to English</a:t>
            </a:r>
          </a:p>
        </p:txBody>
      </p:sp>
      <p:sp>
        <p:nvSpPr>
          <p:cNvPr id="43" name="Oval 42">
            <a:extLst>
              <a:ext uri="{FF2B5EF4-FFF2-40B4-BE49-F238E27FC236}">
                <a16:creationId xmlns:a16="http://schemas.microsoft.com/office/drawing/2014/main" id="{5AD7FC55-788D-2264-15CC-C686C849C784}"/>
              </a:ext>
            </a:extLst>
          </p:cNvPr>
          <p:cNvSpPr/>
          <p:nvPr/>
        </p:nvSpPr>
        <p:spPr>
          <a:xfrm>
            <a:off x="3847995" y="5546062"/>
            <a:ext cx="2091870" cy="57972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Display Output</a:t>
            </a:r>
          </a:p>
        </p:txBody>
      </p:sp>
      <p:cxnSp>
        <p:nvCxnSpPr>
          <p:cNvPr id="49" name="Straight Arrow Connector 48">
            <a:extLst>
              <a:ext uri="{FF2B5EF4-FFF2-40B4-BE49-F238E27FC236}">
                <a16:creationId xmlns:a16="http://schemas.microsoft.com/office/drawing/2014/main" id="{EBEB72C0-CF68-BBB0-5AAB-6B3D6301455D}"/>
              </a:ext>
            </a:extLst>
          </p:cNvPr>
          <p:cNvCxnSpPr>
            <a:cxnSpLocks/>
            <a:stCxn id="39" idx="4"/>
            <a:endCxn id="40" idx="0"/>
          </p:cNvCxnSpPr>
          <p:nvPr/>
        </p:nvCxnSpPr>
        <p:spPr>
          <a:xfrm>
            <a:off x="4791427" y="2877989"/>
            <a:ext cx="7932" cy="213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220440A-EC43-1335-307B-0DDE5E076B3F}"/>
              </a:ext>
            </a:extLst>
          </p:cNvPr>
          <p:cNvCxnSpPr>
            <a:cxnSpLocks/>
            <a:stCxn id="40" idx="4"/>
            <a:endCxn id="41" idx="0"/>
          </p:cNvCxnSpPr>
          <p:nvPr/>
        </p:nvCxnSpPr>
        <p:spPr>
          <a:xfrm>
            <a:off x="4799359" y="3671300"/>
            <a:ext cx="24592" cy="245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5553436-5007-53B5-CD9C-DCD93AD175DC}"/>
              </a:ext>
            </a:extLst>
          </p:cNvPr>
          <p:cNvCxnSpPr/>
          <p:nvPr/>
        </p:nvCxnSpPr>
        <p:spPr>
          <a:xfrm>
            <a:off x="4791426" y="4465297"/>
            <a:ext cx="0" cy="240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59F1309-0908-18FD-20B1-347DE380137E}"/>
              </a:ext>
            </a:extLst>
          </p:cNvPr>
          <p:cNvCxnSpPr>
            <a:cxnSpLocks/>
          </p:cNvCxnSpPr>
          <p:nvPr/>
        </p:nvCxnSpPr>
        <p:spPr>
          <a:xfrm>
            <a:off x="4799359" y="5285807"/>
            <a:ext cx="0" cy="240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E4CF8EE-8A0A-5916-28FD-3CBED5BD2F61}"/>
              </a:ext>
            </a:extLst>
          </p:cNvPr>
          <p:cNvSpPr txBox="1"/>
          <p:nvPr/>
        </p:nvSpPr>
        <p:spPr>
          <a:xfrm>
            <a:off x="1803947" y="4675897"/>
            <a:ext cx="61747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User</a:t>
            </a:r>
          </a:p>
        </p:txBody>
      </p:sp>
      <p:cxnSp>
        <p:nvCxnSpPr>
          <p:cNvPr id="62" name="Straight Arrow Connector 61">
            <a:extLst>
              <a:ext uri="{FF2B5EF4-FFF2-40B4-BE49-F238E27FC236}">
                <a16:creationId xmlns:a16="http://schemas.microsoft.com/office/drawing/2014/main" id="{CFC813C7-B0FF-8397-C1E0-FD85F091BFE5}"/>
              </a:ext>
            </a:extLst>
          </p:cNvPr>
          <p:cNvCxnSpPr>
            <a:cxnSpLocks/>
          </p:cNvCxnSpPr>
          <p:nvPr/>
        </p:nvCxnSpPr>
        <p:spPr>
          <a:xfrm flipV="1">
            <a:off x="2421424" y="2730020"/>
            <a:ext cx="1436787" cy="9448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68319D3-2C52-6B5C-A1F8-750F1748BD5A}"/>
              </a:ext>
            </a:extLst>
          </p:cNvPr>
          <p:cNvCxnSpPr>
            <a:cxnSpLocks/>
            <a:endCxn id="40" idx="2"/>
          </p:cNvCxnSpPr>
          <p:nvPr/>
        </p:nvCxnSpPr>
        <p:spPr>
          <a:xfrm flipV="1">
            <a:off x="2392033" y="3381436"/>
            <a:ext cx="1296206" cy="459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FE45E33-3E55-7814-BE1F-D63D901404D2}"/>
              </a:ext>
            </a:extLst>
          </p:cNvPr>
          <p:cNvCxnSpPr>
            <a:cxnSpLocks/>
            <a:endCxn id="41" idx="2"/>
          </p:cNvCxnSpPr>
          <p:nvPr/>
        </p:nvCxnSpPr>
        <p:spPr>
          <a:xfrm>
            <a:off x="2416627" y="4075483"/>
            <a:ext cx="1296206" cy="125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15A1A12E-7CFD-AD52-F7E8-9CD58342B9C4}"/>
              </a:ext>
            </a:extLst>
          </p:cNvPr>
          <p:cNvCxnSpPr>
            <a:cxnSpLocks/>
            <a:endCxn id="42" idx="2"/>
          </p:cNvCxnSpPr>
          <p:nvPr/>
        </p:nvCxnSpPr>
        <p:spPr>
          <a:xfrm>
            <a:off x="2351753" y="4243835"/>
            <a:ext cx="1436787" cy="758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6A0E3AEE-E90D-710D-FE12-811F3D4CCB15}"/>
              </a:ext>
            </a:extLst>
          </p:cNvPr>
          <p:cNvCxnSpPr>
            <a:cxnSpLocks/>
            <a:endCxn id="43" idx="2"/>
          </p:cNvCxnSpPr>
          <p:nvPr/>
        </p:nvCxnSpPr>
        <p:spPr>
          <a:xfrm>
            <a:off x="2459361" y="4639446"/>
            <a:ext cx="1388634" cy="1196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95121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520D3-0C9F-E582-8748-217533C27AD4}"/>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Class Diagram</a:t>
            </a:r>
          </a:p>
        </p:txBody>
      </p:sp>
      <p:sp>
        <p:nvSpPr>
          <p:cNvPr id="3" name="Date Placeholder 2">
            <a:extLst>
              <a:ext uri="{FF2B5EF4-FFF2-40B4-BE49-F238E27FC236}">
                <a16:creationId xmlns:a16="http://schemas.microsoft.com/office/drawing/2014/main" id="{F804AB0A-F1DA-2A19-19F0-6E0D3883BEA5}"/>
              </a:ext>
            </a:extLst>
          </p:cNvPr>
          <p:cNvSpPr>
            <a:spLocks noGrp="1"/>
          </p:cNvSpPr>
          <p:nvPr>
            <p:ph type="dt" sz="half" idx="10"/>
          </p:nvPr>
        </p:nvSpPr>
        <p:spPr/>
        <p:txBody>
          <a:bodyPr/>
          <a:lstStyle/>
          <a:p>
            <a:fld id="{7AAAB884-7A10-445F-93FC-EEDDF4B0DE95}" type="datetime3">
              <a:rPr lang="en-US"/>
              <a:t>12 May 2025</a:t>
            </a:fld>
            <a:endParaRPr lang="en-US"/>
          </a:p>
        </p:txBody>
      </p:sp>
      <p:sp>
        <p:nvSpPr>
          <p:cNvPr id="4" name="Footer Placeholder 3">
            <a:extLst>
              <a:ext uri="{FF2B5EF4-FFF2-40B4-BE49-F238E27FC236}">
                <a16:creationId xmlns:a16="http://schemas.microsoft.com/office/drawing/2014/main" id="{F7DA6BFB-867C-6F27-4374-5A69542896D8}"/>
              </a:ext>
            </a:extLst>
          </p:cNvPr>
          <p:cNvSpPr>
            <a:spLocks noGrp="1"/>
          </p:cNvSpPr>
          <p:nvPr>
            <p:ph type="ftr" sz="quarter" idx="11"/>
          </p:nvPr>
        </p:nvSpPr>
        <p:spPr/>
        <p:txBody>
          <a:bodyPr/>
          <a:lstStyle/>
          <a:p>
            <a:r>
              <a:rPr lang="en-US"/>
              <a:t>Batch - 09</a:t>
            </a:r>
          </a:p>
        </p:txBody>
      </p:sp>
      <p:sp>
        <p:nvSpPr>
          <p:cNvPr id="5" name="Slide Number Placeholder 4">
            <a:extLst>
              <a:ext uri="{FF2B5EF4-FFF2-40B4-BE49-F238E27FC236}">
                <a16:creationId xmlns:a16="http://schemas.microsoft.com/office/drawing/2014/main" id="{B287474D-F7A4-1FEE-14EC-70BBE461BB54}"/>
              </a:ext>
            </a:extLst>
          </p:cNvPr>
          <p:cNvSpPr>
            <a:spLocks noGrp="1"/>
          </p:cNvSpPr>
          <p:nvPr>
            <p:ph type="sldNum" sz="quarter" idx="12"/>
          </p:nvPr>
        </p:nvSpPr>
        <p:spPr/>
        <p:txBody>
          <a:bodyPr/>
          <a:lstStyle/>
          <a:p>
            <a:fld id="{ACEB8CD7-5EBD-4813-854B-C45F3A76D57D}" type="slidenum">
              <a:rPr lang="en-US"/>
              <a:t>24</a:t>
            </a:fld>
            <a:endParaRPr lang="en-US"/>
          </a:p>
        </p:txBody>
      </p:sp>
      <p:pic>
        <p:nvPicPr>
          <p:cNvPr id="18" name="Picture 17" descr="A diagram of a computer&#10;&#10;AI-generated content may be incorrect.">
            <a:extLst>
              <a:ext uri="{FF2B5EF4-FFF2-40B4-BE49-F238E27FC236}">
                <a16:creationId xmlns:a16="http://schemas.microsoft.com/office/drawing/2014/main" id="{B60B4E1B-D87E-54CF-4C0C-3B6DAB1628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60" y="2034073"/>
            <a:ext cx="7354326" cy="3303037"/>
          </a:xfrm>
          <a:prstGeom prst="rect">
            <a:avLst/>
          </a:prstGeom>
        </p:spPr>
      </p:pic>
    </p:spTree>
    <p:extLst>
      <p:ext uri="{BB962C8B-B14F-4D97-AF65-F5344CB8AC3E}">
        <p14:creationId xmlns:p14="http://schemas.microsoft.com/office/powerpoint/2010/main" val="843790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A0852-7A8D-BBBC-6C64-6814C58380A6}"/>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Sequence Diagram</a:t>
            </a:r>
          </a:p>
        </p:txBody>
      </p:sp>
      <p:sp>
        <p:nvSpPr>
          <p:cNvPr id="3" name="Date Placeholder 2">
            <a:extLst>
              <a:ext uri="{FF2B5EF4-FFF2-40B4-BE49-F238E27FC236}">
                <a16:creationId xmlns:a16="http://schemas.microsoft.com/office/drawing/2014/main" id="{E11E0F8F-FD91-2E9C-7565-00CA5CF421A3}"/>
              </a:ext>
            </a:extLst>
          </p:cNvPr>
          <p:cNvSpPr>
            <a:spLocks noGrp="1"/>
          </p:cNvSpPr>
          <p:nvPr>
            <p:ph type="dt" sz="half" idx="10"/>
          </p:nvPr>
        </p:nvSpPr>
        <p:spPr/>
        <p:txBody>
          <a:bodyPr/>
          <a:lstStyle/>
          <a:p>
            <a:fld id="{7AAAB884-7A10-445F-93FC-EEDDF4B0DE95}" type="datetime3">
              <a:rPr lang="en-US"/>
              <a:t>12 May 2025</a:t>
            </a:fld>
            <a:endParaRPr lang="en-US"/>
          </a:p>
        </p:txBody>
      </p:sp>
      <p:sp>
        <p:nvSpPr>
          <p:cNvPr id="4" name="Footer Placeholder 3">
            <a:extLst>
              <a:ext uri="{FF2B5EF4-FFF2-40B4-BE49-F238E27FC236}">
                <a16:creationId xmlns:a16="http://schemas.microsoft.com/office/drawing/2014/main" id="{BB75BDA4-626A-6369-150D-4102C398BB69}"/>
              </a:ext>
            </a:extLst>
          </p:cNvPr>
          <p:cNvSpPr>
            <a:spLocks noGrp="1"/>
          </p:cNvSpPr>
          <p:nvPr>
            <p:ph type="ftr" sz="quarter" idx="11"/>
          </p:nvPr>
        </p:nvSpPr>
        <p:spPr/>
        <p:txBody>
          <a:bodyPr/>
          <a:lstStyle/>
          <a:p>
            <a:r>
              <a:rPr lang="en-US"/>
              <a:t>Batch - 09</a:t>
            </a:r>
          </a:p>
        </p:txBody>
      </p:sp>
      <p:sp>
        <p:nvSpPr>
          <p:cNvPr id="5" name="Slide Number Placeholder 4">
            <a:extLst>
              <a:ext uri="{FF2B5EF4-FFF2-40B4-BE49-F238E27FC236}">
                <a16:creationId xmlns:a16="http://schemas.microsoft.com/office/drawing/2014/main" id="{335C632D-BC3E-98EC-5137-1D047012AC6A}"/>
              </a:ext>
            </a:extLst>
          </p:cNvPr>
          <p:cNvSpPr>
            <a:spLocks noGrp="1"/>
          </p:cNvSpPr>
          <p:nvPr>
            <p:ph type="sldNum" sz="quarter" idx="12"/>
          </p:nvPr>
        </p:nvSpPr>
        <p:spPr/>
        <p:txBody>
          <a:bodyPr/>
          <a:lstStyle/>
          <a:p>
            <a:fld id="{ACEB8CD7-5EBD-4813-854B-C45F3A76D57D}" type="slidenum">
              <a:rPr lang="en-US"/>
              <a:t>25</a:t>
            </a:fld>
            <a:endParaRPr lang="en-US"/>
          </a:p>
        </p:txBody>
      </p:sp>
      <p:pic>
        <p:nvPicPr>
          <p:cNvPr id="8" name="Picture 7" descr="A diagram of a process&#10;&#10;AI-generated content may be incorrect.">
            <a:extLst>
              <a:ext uri="{FF2B5EF4-FFF2-40B4-BE49-F238E27FC236}">
                <a16:creationId xmlns:a16="http://schemas.microsoft.com/office/drawing/2014/main" id="{F8A3B638-629C-2E65-E4A1-8FB4EA1083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047" y="1823945"/>
            <a:ext cx="7925906" cy="4105848"/>
          </a:xfrm>
          <a:prstGeom prst="rect">
            <a:avLst/>
          </a:prstGeom>
        </p:spPr>
      </p:pic>
    </p:spTree>
    <p:extLst>
      <p:ext uri="{BB962C8B-B14F-4D97-AF65-F5344CB8AC3E}">
        <p14:creationId xmlns:p14="http://schemas.microsoft.com/office/powerpoint/2010/main" val="1490974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05290-2A5F-6149-ABCE-F059D9BF641E}"/>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Activity Diagram </a:t>
            </a:r>
          </a:p>
        </p:txBody>
      </p:sp>
      <p:sp>
        <p:nvSpPr>
          <p:cNvPr id="3" name="Date Placeholder 2">
            <a:extLst>
              <a:ext uri="{FF2B5EF4-FFF2-40B4-BE49-F238E27FC236}">
                <a16:creationId xmlns:a16="http://schemas.microsoft.com/office/drawing/2014/main" id="{158B03BC-DD33-EB80-EFC1-4FD3C9D01B4E}"/>
              </a:ext>
            </a:extLst>
          </p:cNvPr>
          <p:cNvSpPr>
            <a:spLocks noGrp="1"/>
          </p:cNvSpPr>
          <p:nvPr>
            <p:ph type="dt" sz="half" idx="10"/>
          </p:nvPr>
        </p:nvSpPr>
        <p:spPr/>
        <p:txBody>
          <a:bodyPr/>
          <a:lstStyle/>
          <a:p>
            <a:fld id="{7AAAB884-7A10-445F-93FC-EEDDF4B0DE95}" type="datetime3">
              <a:rPr lang="en-US"/>
              <a:t>12 May 2025</a:t>
            </a:fld>
            <a:endParaRPr lang="en-US"/>
          </a:p>
        </p:txBody>
      </p:sp>
      <p:sp>
        <p:nvSpPr>
          <p:cNvPr id="4" name="Footer Placeholder 3">
            <a:extLst>
              <a:ext uri="{FF2B5EF4-FFF2-40B4-BE49-F238E27FC236}">
                <a16:creationId xmlns:a16="http://schemas.microsoft.com/office/drawing/2014/main" id="{97C36C45-48C5-2927-9682-0017E02DA611}"/>
              </a:ext>
            </a:extLst>
          </p:cNvPr>
          <p:cNvSpPr>
            <a:spLocks noGrp="1"/>
          </p:cNvSpPr>
          <p:nvPr>
            <p:ph type="ftr" sz="quarter" idx="11"/>
          </p:nvPr>
        </p:nvSpPr>
        <p:spPr/>
        <p:txBody>
          <a:bodyPr/>
          <a:lstStyle/>
          <a:p>
            <a:r>
              <a:rPr lang="en-US"/>
              <a:t>Batch - 09</a:t>
            </a:r>
          </a:p>
        </p:txBody>
      </p:sp>
      <p:sp>
        <p:nvSpPr>
          <p:cNvPr id="5" name="Slide Number Placeholder 4">
            <a:extLst>
              <a:ext uri="{FF2B5EF4-FFF2-40B4-BE49-F238E27FC236}">
                <a16:creationId xmlns:a16="http://schemas.microsoft.com/office/drawing/2014/main" id="{3FFA10F1-1E58-8002-25CB-EF5BFC898A41}"/>
              </a:ext>
            </a:extLst>
          </p:cNvPr>
          <p:cNvSpPr>
            <a:spLocks noGrp="1"/>
          </p:cNvSpPr>
          <p:nvPr>
            <p:ph type="sldNum" sz="quarter" idx="12"/>
          </p:nvPr>
        </p:nvSpPr>
        <p:spPr/>
        <p:txBody>
          <a:bodyPr/>
          <a:lstStyle/>
          <a:p>
            <a:fld id="{ACEB8CD7-5EBD-4813-854B-C45F3A76D57D}" type="slidenum">
              <a:rPr lang="en-US"/>
              <a:t>26</a:t>
            </a:fld>
            <a:endParaRPr lang="en-US"/>
          </a:p>
        </p:txBody>
      </p:sp>
      <p:sp>
        <p:nvSpPr>
          <p:cNvPr id="6" name="Rectangle: Rounded Corners 5">
            <a:extLst>
              <a:ext uri="{FF2B5EF4-FFF2-40B4-BE49-F238E27FC236}">
                <a16:creationId xmlns:a16="http://schemas.microsoft.com/office/drawing/2014/main" id="{CD8EAC18-9AF4-3C02-7152-F75CDF09D254}"/>
              </a:ext>
            </a:extLst>
          </p:cNvPr>
          <p:cNvSpPr/>
          <p:nvPr/>
        </p:nvSpPr>
        <p:spPr>
          <a:xfrm>
            <a:off x="3265714" y="2998498"/>
            <a:ext cx="1800808" cy="36512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atin typeface="Times New Roman" panose="02020603050405020304" pitchFamily="18" charset="0"/>
                <a:cs typeface="Times New Roman" panose="02020603050405020304" pitchFamily="18" charset="0"/>
              </a:rPr>
              <a:t>Run OCR on image</a:t>
            </a:r>
          </a:p>
        </p:txBody>
      </p:sp>
      <p:sp>
        <p:nvSpPr>
          <p:cNvPr id="7" name="Rectangle: Rounded Corners 6">
            <a:extLst>
              <a:ext uri="{FF2B5EF4-FFF2-40B4-BE49-F238E27FC236}">
                <a16:creationId xmlns:a16="http://schemas.microsoft.com/office/drawing/2014/main" id="{6C1910C1-FC9B-31E8-2F3E-778A5184E341}"/>
              </a:ext>
            </a:extLst>
          </p:cNvPr>
          <p:cNvSpPr/>
          <p:nvPr/>
        </p:nvSpPr>
        <p:spPr>
          <a:xfrm>
            <a:off x="3265714" y="1997951"/>
            <a:ext cx="1800808" cy="36512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dirty="0">
                <a:latin typeface="Times New Roman" panose="02020603050405020304" pitchFamily="18" charset="0"/>
                <a:cs typeface="Times New Roman" panose="02020603050405020304" pitchFamily="18" charset="0"/>
              </a:rPr>
              <a:t>User upload the Sanskrit image</a:t>
            </a:r>
          </a:p>
        </p:txBody>
      </p:sp>
      <p:sp>
        <p:nvSpPr>
          <p:cNvPr id="8" name="Rectangle: Rounded Corners 7">
            <a:extLst>
              <a:ext uri="{FF2B5EF4-FFF2-40B4-BE49-F238E27FC236}">
                <a16:creationId xmlns:a16="http://schemas.microsoft.com/office/drawing/2014/main" id="{FBF8ED13-231F-A88C-585A-859A00DAC426}"/>
              </a:ext>
            </a:extLst>
          </p:cNvPr>
          <p:cNvSpPr/>
          <p:nvPr/>
        </p:nvSpPr>
        <p:spPr>
          <a:xfrm>
            <a:off x="3265714" y="2523038"/>
            <a:ext cx="1800808" cy="36512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atin typeface="Times New Roman" panose="02020603050405020304" pitchFamily="18" charset="0"/>
                <a:cs typeface="Times New Roman" panose="02020603050405020304" pitchFamily="18" charset="0"/>
              </a:rPr>
              <a:t>Process the image </a:t>
            </a:r>
          </a:p>
        </p:txBody>
      </p:sp>
      <p:sp>
        <p:nvSpPr>
          <p:cNvPr id="9" name="Rectangle: Rounded Corners 8">
            <a:extLst>
              <a:ext uri="{FF2B5EF4-FFF2-40B4-BE49-F238E27FC236}">
                <a16:creationId xmlns:a16="http://schemas.microsoft.com/office/drawing/2014/main" id="{A6564EC2-1B52-D16A-24B3-49C6FB5207EA}"/>
              </a:ext>
            </a:extLst>
          </p:cNvPr>
          <p:cNvSpPr/>
          <p:nvPr/>
        </p:nvSpPr>
        <p:spPr>
          <a:xfrm>
            <a:off x="3265714" y="3507232"/>
            <a:ext cx="1800808" cy="36512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atin typeface="Times New Roman" panose="02020603050405020304" pitchFamily="18" charset="0"/>
                <a:cs typeface="Times New Roman" panose="02020603050405020304" pitchFamily="18" charset="0"/>
              </a:rPr>
              <a:t>Extract raw Sanskrit text</a:t>
            </a:r>
          </a:p>
        </p:txBody>
      </p:sp>
      <p:sp>
        <p:nvSpPr>
          <p:cNvPr id="10" name="Rectangle: Rounded Corners 9">
            <a:extLst>
              <a:ext uri="{FF2B5EF4-FFF2-40B4-BE49-F238E27FC236}">
                <a16:creationId xmlns:a16="http://schemas.microsoft.com/office/drawing/2014/main" id="{9FFB8284-AF44-8CC9-569A-7D5E170148AC}"/>
              </a:ext>
            </a:extLst>
          </p:cNvPr>
          <p:cNvSpPr/>
          <p:nvPr/>
        </p:nvSpPr>
        <p:spPr>
          <a:xfrm>
            <a:off x="3303036" y="4048672"/>
            <a:ext cx="1800808" cy="36512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atin typeface="Times New Roman" panose="02020603050405020304" pitchFamily="18" charset="0"/>
                <a:cs typeface="Times New Roman" panose="02020603050405020304" pitchFamily="18" charset="0"/>
              </a:rPr>
              <a:t>Clean and normalize text</a:t>
            </a:r>
          </a:p>
        </p:txBody>
      </p:sp>
      <p:sp>
        <p:nvSpPr>
          <p:cNvPr id="11" name="Rectangle: Rounded Corners 10">
            <a:extLst>
              <a:ext uri="{FF2B5EF4-FFF2-40B4-BE49-F238E27FC236}">
                <a16:creationId xmlns:a16="http://schemas.microsoft.com/office/drawing/2014/main" id="{C11234B6-7941-07FA-4D70-4E34724806EA}"/>
              </a:ext>
            </a:extLst>
          </p:cNvPr>
          <p:cNvSpPr/>
          <p:nvPr/>
        </p:nvSpPr>
        <p:spPr>
          <a:xfrm>
            <a:off x="3303036" y="4621250"/>
            <a:ext cx="1800808" cy="36512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atin typeface="Times New Roman" panose="02020603050405020304" pitchFamily="18" charset="0"/>
                <a:cs typeface="Times New Roman" panose="02020603050405020304" pitchFamily="18" charset="0"/>
              </a:rPr>
              <a:t>Check spelling and grammar </a:t>
            </a:r>
          </a:p>
        </p:txBody>
      </p:sp>
      <p:sp>
        <p:nvSpPr>
          <p:cNvPr id="12" name="Rectangle: Rounded Corners 11">
            <a:extLst>
              <a:ext uri="{FF2B5EF4-FFF2-40B4-BE49-F238E27FC236}">
                <a16:creationId xmlns:a16="http://schemas.microsoft.com/office/drawing/2014/main" id="{BF8F93C4-210B-705C-BCC2-34353315FB20}"/>
              </a:ext>
            </a:extLst>
          </p:cNvPr>
          <p:cNvSpPr/>
          <p:nvPr/>
        </p:nvSpPr>
        <p:spPr>
          <a:xfrm>
            <a:off x="3303036" y="5194885"/>
            <a:ext cx="1800808" cy="36512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atin typeface="Times New Roman" panose="02020603050405020304" pitchFamily="18" charset="0"/>
                <a:cs typeface="Times New Roman" panose="02020603050405020304" pitchFamily="18" charset="0"/>
              </a:rPr>
              <a:t>Translate  to English using Translator API</a:t>
            </a:r>
          </a:p>
        </p:txBody>
      </p:sp>
      <p:sp>
        <p:nvSpPr>
          <p:cNvPr id="13" name="Rectangle: Rounded Corners 12">
            <a:extLst>
              <a:ext uri="{FF2B5EF4-FFF2-40B4-BE49-F238E27FC236}">
                <a16:creationId xmlns:a16="http://schemas.microsoft.com/office/drawing/2014/main" id="{3127563C-D7C7-F62B-875A-1819BABF48F2}"/>
              </a:ext>
            </a:extLst>
          </p:cNvPr>
          <p:cNvSpPr/>
          <p:nvPr/>
        </p:nvSpPr>
        <p:spPr>
          <a:xfrm>
            <a:off x="3303036" y="5725270"/>
            <a:ext cx="1800808" cy="36512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atin typeface="Times New Roman" panose="02020603050405020304" pitchFamily="18" charset="0"/>
                <a:cs typeface="Times New Roman" panose="02020603050405020304" pitchFamily="18" charset="0"/>
              </a:rPr>
              <a:t>Display translate text to user </a:t>
            </a:r>
          </a:p>
        </p:txBody>
      </p:sp>
      <p:sp>
        <p:nvSpPr>
          <p:cNvPr id="14" name="Oval 13">
            <a:extLst>
              <a:ext uri="{FF2B5EF4-FFF2-40B4-BE49-F238E27FC236}">
                <a16:creationId xmlns:a16="http://schemas.microsoft.com/office/drawing/2014/main" id="{37DF0900-C221-CC28-4B8F-37E036518555}"/>
              </a:ext>
            </a:extLst>
          </p:cNvPr>
          <p:cNvSpPr/>
          <p:nvPr/>
        </p:nvSpPr>
        <p:spPr>
          <a:xfrm>
            <a:off x="3956180" y="1774145"/>
            <a:ext cx="55983" cy="4571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BC09D487-8341-481F-EEB6-CCA7C7D7855B}"/>
              </a:ext>
            </a:extLst>
          </p:cNvPr>
          <p:cNvCxnSpPr>
            <a:cxnSpLocks/>
            <a:stCxn id="14" idx="1"/>
          </p:cNvCxnSpPr>
          <p:nvPr/>
        </p:nvCxnSpPr>
        <p:spPr>
          <a:xfrm>
            <a:off x="3964379" y="1780840"/>
            <a:ext cx="11594" cy="217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1A32C6D-C782-0B44-8B8B-66EF2B6C0F74}"/>
              </a:ext>
            </a:extLst>
          </p:cNvPr>
          <p:cNvCxnSpPr>
            <a:stCxn id="7" idx="2"/>
            <a:endCxn id="8" idx="0"/>
          </p:cNvCxnSpPr>
          <p:nvPr/>
        </p:nvCxnSpPr>
        <p:spPr>
          <a:xfrm>
            <a:off x="4166118" y="2363076"/>
            <a:ext cx="0" cy="159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C8902F0-5C7E-E706-E0E8-39FB35520514}"/>
              </a:ext>
            </a:extLst>
          </p:cNvPr>
          <p:cNvCxnSpPr>
            <a:stCxn id="8" idx="2"/>
            <a:endCxn id="6" idx="0"/>
          </p:cNvCxnSpPr>
          <p:nvPr/>
        </p:nvCxnSpPr>
        <p:spPr>
          <a:xfrm>
            <a:off x="4166118" y="2888163"/>
            <a:ext cx="0" cy="1103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AB58567-D3F7-93B2-1269-8757A5614F12}"/>
              </a:ext>
            </a:extLst>
          </p:cNvPr>
          <p:cNvCxnSpPr>
            <a:stCxn id="6" idx="2"/>
            <a:endCxn id="9" idx="0"/>
          </p:cNvCxnSpPr>
          <p:nvPr/>
        </p:nvCxnSpPr>
        <p:spPr>
          <a:xfrm>
            <a:off x="4166118" y="3363623"/>
            <a:ext cx="0" cy="143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BCEAAF3-8613-4075-F126-EB76E272748F}"/>
              </a:ext>
            </a:extLst>
          </p:cNvPr>
          <p:cNvCxnSpPr>
            <a:cxnSpLocks/>
            <a:stCxn id="9" idx="2"/>
            <a:endCxn id="10" idx="0"/>
          </p:cNvCxnSpPr>
          <p:nvPr/>
        </p:nvCxnSpPr>
        <p:spPr>
          <a:xfrm>
            <a:off x="4166118" y="3872357"/>
            <a:ext cx="37322" cy="176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3CB43C4-A119-3850-F6EA-E0C773C6719D}"/>
              </a:ext>
            </a:extLst>
          </p:cNvPr>
          <p:cNvCxnSpPr>
            <a:stCxn id="10" idx="2"/>
            <a:endCxn id="11" idx="0"/>
          </p:cNvCxnSpPr>
          <p:nvPr/>
        </p:nvCxnSpPr>
        <p:spPr>
          <a:xfrm>
            <a:off x="4203440" y="4413797"/>
            <a:ext cx="0" cy="207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044AA0F-FE7B-E176-7458-7977F478E754}"/>
              </a:ext>
            </a:extLst>
          </p:cNvPr>
          <p:cNvCxnSpPr>
            <a:stCxn id="11" idx="2"/>
            <a:endCxn id="12" idx="0"/>
          </p:cNvCxnSpPr>
          <p:nvPr/>
        </p:nvCxnSpPr>
        <p:spPr>
          <a:xfrm>
            <a:off x="4203440" y="4986375"/>
            <a:ext cx="0" cy="208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23469D4-BFCA-37C7-2BD6-DCBC11494ECC}"/>
              </a:ext>
            </a:extLst>
          </p:cNvPr>
          <p:cNvCxnSpPr>
            <a:stCxn id="12" idx="2"/>
            <a:endCxn id="13" idx="0"/>
          </p:cNvCxnSpPr>
          <p:nvPr/>
        </p:nvCxnSpPr>
        <p:spPr>
          <a:xfrm>
            <a:off x="4203440" y="5560010"/>
            <a:ext cx="0" cy="165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0AFEDB5B-A1BD-C0F0-3D22-8C3237271029}"/>
              </a:ext>
            </a:extLst>
          </p:cNvPr>
          <p:cNvSpPr/>
          <p:nvPr/>
        </p:nvSpPr>
        <p:spPr>
          <a:xfrm>
            <a:off x="4166118" y="6236687"/>
            <a:ext cx="153955" cy="113561"/>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45E140FA-AED5-8008-14C3-BCEF965F8907}"/>
              </a:ext>
            </a:extLst>
          </p:cNvPr>
          <p:cNvCxnSpPr>
            <a:stCxn id="13" idx="2"/>
            <a:endCxn id="36" idx="1"/>
          </p:cNvCxnSpPr>
          <p:nvPr/>
        </p:nvCxnSpPr>
        <p:spPr>
          <a:xfrm flipH="1">
            <a:off x="4188664" y="6090395"/>
            <a:ext cx="14776" cy="162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901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C65A4-7CDF-A217-3E2E-7B0456A8A517}"/>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High Level Design </a:t>
            </a:r>
          </a:p>
        </p:txBody>
      </p:sp>
      <p:sp>
        <p:nvSpPr>
          <p:cNvPr id="3" name="Date Placeholder 2">
            <a:extLst>
              <a:ext uri="{FF2B5EF4-FFF2-40B4-BE49-F238E27FC236}">
                <a16:creationId xmlns:a16="http://schemas.microsoft.com/office/drawing/2014/main" id="{C11E8D5A-78B6-1CC9-AC0E-CC4588CB167A}"/>
              </a:ext>
            </a:extLst>
          </p:cNvPr>
          <p:cNvSpPr>
            <a:spLocks noGrp="1"/>
          </p:cNvSpPr>
          <p:nvPr>
            <p:ph type="dt" sz="half" idx="10"/>
          </p:nvPr>
        </p:nvSpPr>
        <p:spPr/>
        <p:txBody>
          <a:bodyPr/>
          <a:lstStyle/>
          <a:p>
            <a:fld id="{7AAAB884-7A10-445F-93FC-EEDDF4B0DE95}" type="datetime3">
              <a:rPr lang="en-US"/>
              <a:t>12 May 2025</a:t>
            </a:fld>
            <a:endParaRPr lang="en-US"/>
          </a:p>
        </p:txBody>
      </p:sp>
      <p:sp>
        <p:nvSpPr>
          <p:cNvPr id="4" name="Footer Placeholder 3">
            <a:extLst>
              <a:ext uri="{FF2B5EF4-FFF2-40B4-BE49-F238E27FC236}">
                <a16:creationId xmlns:a16="http://schemas.microsoft.com/office/drawing/2014/main" id="{B811E95B-E2ED-D222-14D3-76BFF83898E0}"/>
              </a:ext>
            </a:extLst>
          </p:cNvPr>
          <p:cNvSpPr>
            <a:spLocks noGrp="1"/>
          </p:cNvSpPr>
          <p:nvPr>
            <p:ph type="ftr" sz="quarter" idx="11"/>
          </p:nvPr>
        </p:nvSpPr>
        <p:spPr/>
        <p:txBody>
          <a:bodyPr/>
          <a:lstStyle/>
          <a:p>
            <a:r>
              <a:rPr lang="en-US"/>
              <a:t>Batch - 09</a:t>
            </a:r>
          </a:p>
        </p:txBody>
      </p:sp>
      <p:sp>
        <p:nvSpPr>
          <p:cNvPr id="5" name="Slide Number Placeholder 4">
            <a:extLst>
              <a:ext uri="{FF2B5EF4-FFF2-40B4-BE49-F238E27FC236}">
                <a16:creationId xmlns:a16="http://schemas.microsoft.com/office/drawing/2014/main" id="{5C7C91DD-8D90-02E9-1A27-3D05F1D0ABA7}"/>
              </a:ext>
            </a:extLst>
          </p:cNvPr>
          <p:cNvSpPr>
            <a:spLocks noGrp="1"/>
          </p:cNvSpPr>
          <p:nvPr>
            <p:ph type="sldNum" sz="quarter" idx="12"/>
          </p:nvPr>
        </p:nvSpPr>
        <p:spPr/>
        <p:txBody>
          <a:bodyPr/>
          <a:lstStyle/>
          <a:p>
            <a:fld id="{ACEB8CD7-5EBD-4813-854B-C45F3A76D57D}" type="slidenum">
              <a:rPr lang="en-US"/>
              <a:t>27</a:t>
            </a:fld>
            <a:endParaRPr lang="en-US"/>
          </a:p>
        </p:txBody>
      </p:sp>
      <p:sp>
        <p:nvSpPr>
          <p:cNvPr id="21" name="Oval 20">
            <a:extLst>
              <a:ext uri="{FF2B5EF4-FFF2-40B4-BE49-F238E27FC236}">
                <a16:creationId xmlns:a16="http://schemas.microsoft.com/office/drawing/2014/main" id="{F99705E1-3D34-034F-BF24-56F0C14F5CA4}"/>
              </a:ext>
            </a:extLst>
          </p:cNvPr>
          <p:cNvSpPr/>
          <p:nvPr/>
        </p:nvSpPr>
        <p:spPr>
          <a:xfrm>
            <a:off x="3107093" y="1874221"/>
            <a:ext cx="2677886" cy="36512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atin typeface="Times New Roman" panose="02020603050405020304" pitchFamily="18" charset="0"/>
                <a:cs typeface="Times New Roman" panose="02020603050405020304" pitchFamily="18" charset="0"/>
              </a:rPr>
              <a:t>Image Acquisition</a:t>
            </a:r>
          </a:p>
        </p:txBody>
      </p:sp>
      <p:sp>
        <p:nvSpPr>
          <p:cNvPr id="22" name="Oval 21">
            <a:extLst>
              <a:ext uri="{FF2B5EF4-FFF2-40B4-BE49-F238E27FC236}">
                <a16:creationId xmlns:a16="http://schemas.microsoft.com/office/drawing/2014/main" id="{67DDB53F-03F8-CC68-3A11-3B3F89B4BD56}"/>
              </a:ext>
            </a:extLst>
          </p:cNvPr>
          <p:cNvSpPr/>
          <p:nvPr/>
        </p:nvSpPr>
        <p:spPr>
          <a:xfrm>
            <a:off x="3107093" y="2612959"/>
            <a:ext cx="2677886" cy="36512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atin typeface="Times New Roman" panose="02020603050405020304" pitchFamily="18" charset="0"/>
                <a:cs typeface="Times New Roman" panose="02020603050405020304" pitchFamily="18" charset="0"/>
              </a:rPr>
              <a:t>Preprocessing</a:t>
            </a:r>
          </a:p>
        </p:txBody>
      </p:sp>
      <p:sp>
        <p:nvSpPr>
          <p:cNvPr id="23" name="Oval 22">
            <a:extLst>
              <a:ext uri="{FF2B5EF4-FFF2-40B4-BE49-F238E27FC236}">
                <a16:creationId xmlns:a16="http://schemas.microsoft.com/office/drawing/2014/main" id="{C7B6E75F-E00C-3231-7710-7276E40FDF65}"/>
              </a:ext>
            </a:extLst>
          </p:cNvPr>
          <p:cNvSpPr/>
          <p:nvPr/>
        </p:nvSpPr>
        <p:spPr>
          <a:xfrm>
            <a:off x="3107093" y="3314373"/>
            <a:ext cx="2677886" cy="36512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dirty="0">
                <a:latin typeface="Times New Roman" panose="02020603050405020304" pitchFamily="18" charset="0"/>
                <a:cs typeface="Times New Roman" panose="02020603050405020304" pitchFamily="18" charset="0"/>
              </a:rPr>
              <a:t>Text Detection (Deep Learning)</a:t>
            </a:r>
          </a:p>
        </p:txBody>
      </p:sp>
      <p:sp>
        <p:nvSpPr>
          <p:cNvPr id="24" name="Oval 23">
            <a:extLst>
              <a:ext uri="{FF2B5EF4-FFF2-40B4-BE49-F238E27FC236}">
                <a16:creationId xmlns:a16="http://schemas.microsoft.com/office/drawing/2014/main" id="{17E11180-AA5C-BBC7-651F-C4B1F362DF7C}"/>
              </a:ext>
            </a:extLst>
          </p:cNvPr>
          <p:cNvSpPr/>
          <p:nvPr/>
        </p:nvSpPr>
        <p:spPr>
          <a:xfrm>
            <a:off x="3107093" y="3950931"/>
            <a:ext cx="2677886" cy="36512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atin typeface="Times New Roman" panose="02020603050405020304" pitchFamily="18" charset="0"/>
                <a:cs typeface="Times New Roman" panose="02020603050405020304" pitchFamily="18" charset="0"/>
              </a:rPr>
              <a:t>Character Segmentation</a:t>
            </a:r>
          </a:p>
        </p:txBody>
      </p:sp>
      <p:sp>
        <p:nvSpPr>
          <p:cNvPr id="25" name="Oval 24">
            <a:extLst>
              <a:ext uri="{FF2B5EF4-FFF2-40B4-BE49-F238E27FC236}">
                <a16:creationId xmlns:a16="http://schemas.microsoft.com/office/drawing/2014/main" id="{86CF0A67-94FB-2E09-AA96-EAD796D69AB9}"/>
              </a:ext>
            </a:extLst>
          </p:cNvPr>
          <p:cNvSpPr/>
          <p:nvPr/>
        </p:nvSpPr>
        <p:spPr>
          <a:xfrm>
            <a:off x="3107093" y="4611341"/>
            <a:ext cx="2677886" cy="36512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atin typeface="Times New Roman" panose="02020603050405020304" pitchFamily="18" charset="0"/>
                <a:cs typeface="Times New Roman" panose="02020603050405020304" pitchFamily="18" charset="0"/>
              </a:rPr>
              <a:t>OCR with Deep Learning</a:t>
            </a:r>
          </a:p>
        </p:txBody>
      </p:sp>
      <p:sp>
        <p:nvSpPr>
          <p:cNvPr id="26" name="Oval 25">
            <a:extLst>
              <a:ext uri="{FF2B5EF4-FFF2-40B4-BE49-F238E27FC236}">
                <a16:creationId xmlns:a16="http://schemas.microsoft.com/office/drawing/2014/main" id="{693E94FD-A41B-8742-7447-40D1ADB6F255}"/>
              </a:ext>
            </a:extLst>
          </p:cNvPr>
          <p:cNvSpPr/>
          <p:nvPr/>
        </p:nvSpPr>
        <p:spPr>
          <a:xfrm>
            <a:off x="3107093" y="5256510"/>
            <a:ext cx="2677886" cy="36512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atin typeface="Times New Roman" panose="02020603050405020304" pitchFamily="18" charset="0"/>
                <a:cs typeface="Times New Roman" panose="02020603050405020304" pitchFamily="18" charset="0"/>
              </a:rPr>
              <a:t>Post-Processing</a:t>
            </a:r>
          </a:p>
        </p:txBody>
      </p:sp>
      <p:sp>
        <p:nvSpPr>
          <p:cNvPr id="27" name="Oval 26">
            <a:extLst>
              <a:ext uri="{FF2B5EF4-FFF2-40B4-BE49-F238E27FC236}">
                <a16:creationId xmlns:a16="http://schemas.microsoft.com/office/drawing/2014/main" id="{49704959-03F3-19F8-531A-99F484AC23BF}"/>
              </a:ext>
            </a:extLst>
          </p:cNvPr>
          <p:cNvSpPr/>
          <p:nvPr/>
        </p:nvSpPr>
        <p:spPr>
          <a:xfrm>
            <a:off x="3107093" y="5957801"/>
            <a:ext cx="2677886" cy="36512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atin typeface="Times New Roman" panose="02020603050405020304" pitchFamily="18" charset="0"/>
                <a:cs typeface="Times New Roman" panose="02020603050405020304" pitchFamily="18" charset="0"/>
              </a:rPr>
              <a:t>Output (Text)</a:t>
            </a:r>
          </a:p>
          <a:p>
            <a:pPr algn="ctr"/>
            <a:endParaRPr lang="en-US" sz="1000" dirty="0">
              <a:latin typeface="Times New Roman" panose="02020603050405020304" pitchFamily="18" charset="0"/>
              <a:cs typeface="Times New Roman" panose="02020603050405020304" pitchFamily="18" charset="0"/>
            </a:endParaRPr>
          </a:p>
        </p:txBody>
      </p:sp>
      <p:cxnSp>
        <p:nvCxnSpPr>
          <p:cNvPr id="29" name="Straight Arrow Connector 28">
            <a:extLst>
              <a:ext uri="{FF2B5EF4-FFF2-40B4-BE49-F238E27FC236}">
                <a16:creationId xmlns:a16="http://schemas.microsoft.com/office/drawing/2014/main" id="{18EF3ADE-C76F-F7A0-7CFA-B327CA595EBB}"/>
              </a:ext>
            </a:extLst>
          </p:cNvPr>
          <p:cNvCxnSpPr>
            <a:stCxn id="21" idx="4"/>
            <a:endCxn id="22" idx="0"/>
          </p:cNvCxnSpPr>
          <p:nvPr/>
        </p:nvCxnSpPr>
        <p:spPr>
          <a:xfrm>
            <a:off x="4446036" y="2239346"/>
            <a:ext cx="0" cy="373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126FCD4-4536-CFD0-4C3F-E07A15C150B6}"/>
              </a:ext>
            </a:extLst>
          </p:cNvPr>
          <p:cNvCxnSpPr>
            <a:stCxn id="22" idx="4"/>
            <a:endCxn id="23" idx="0"/>
          </p:cNvCxnSpPr>
          <p:nvPr/>
        </p:nvCxnSpPr>
        <p:spPr>
          <a:xfrm>
            <a:off x="4446036" y="2978084"/>
            <a:ext cx="0" cy="336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CFB2CAF-8457-5B0C-3314-A7D9DC0C0B6D}"/>
              </a:ext>
            </a:extLst>
          </p:cNvPr>
          <p:cNvCxnSpPr>
            <a:stCxn id="23" idx="4"/>
            <a:endCxn id="24" idx="0"/>
          </p:cNvCxnSpPr>
          <p:nvPr/>
        </p:nvCxnSpPr>
        <p:spPr>
          <a:xfrm>
            <a:off x="4446036" y="3679498"/>
            <a:ext cx="0" cy="271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559001E-5D67-76C5-8B22-966E3A6DFA26}"/>
              </a:ext>
            </a:extLst>
          </p:cNvPr>
          <p:cNvCxnSpPr>
            <a:stCxn id="24" idx="4"/>
            <a:endCxn id="25" idx="0"/>
          </p:cNvCxnSpPr>
          <p:nvPr/>
        </p:nvCxnSpPr>
        <p:spPr>
          <a:xfrm>
            <a:off x="4446036" y="4316056"/>
            <a:ext cx="0" cy="295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B245A58-A069-0879-F0DA-333CB8E54F6C}"/>
              </a:ext>
            </a:extLst>
          </p:cNvPr>
          <p:cNvCxnSpPr>
            <a:stCxn id="25" idx="4"/>
            <a:endCxn id="26" idx="0"/>
          </p:cNvCxnSpPr>
          <p:nvPr/>
        </p:nvCxnSpPr>
        <p:spPr>
          <a:xfrm>
            <a:off x="4446036" y="4976466"/>
            <a:ext cx="0" cy="280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7570198-EF0D-7A9D-90A6-86305E4D70E7}"/>
              </a:ext>
            </a:extLst>
          </p:cNvPr>
          <p:cNvCxnSpPr>
            <a:stCxn id="26" idx="4"/>
            <a:endCxn id="27" idx="0"/>
          </p:cNvCxnSpPr>
          <p:nvPr/>
        </p:nvCxnSpPr>
        <p:spPr>
          <a:xfrm>
            <a:off x="4446036" y="5621635"/>
            <a:ext cx="0" cy="336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38D1F61-4C29-8011-5FA6-4AFA762C2A21}"/>
              </a:ext>
            </a:extLst>
          </p:cNvPr>
          <p:cNvSpPr txBox="1"/>
          <p:nvPr/>
        </p:nvSpPr>
        <p:spPr>
          <a:xfrm>
            <a:off x="4446036" y="2222763"/>
            <a:ext cx="930383"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Input image</a:t>
            </a:r>
          </a:p>
        </p:txBody>
      </p:sp>
      <p:sp>
        <p:nvSpPr>
          <p:cNvPr id="53" name="TextBox 52">
            <a:extLst>
              <a:ext uri="{FF2B5EF4-FFF2-40B4-BE49-F238E27FC236}">
                <a16:creationId xmlns:a16="http://schemas.microsoft.com/office/drawing/2014/main" id="{EA68CED2-D56E-13DA-89CD-F3FA649BB7EC}"/>
              </a:ext>
            </a:extLst>
          </p:cNvPr>
          <p:cNvSpPr txBox="1"/>
          <p:nvPr/>
        </p:nvSpPr>
        <p:spPr>
          <a:xfrm>
            <a:off x="4446036" y="2996370"/>
            <a:ext cx="1416093"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Preprocessed Image</a:t>
            </a:r>
          </a:p>
        </p:txBody>
      </p:sp>
      <p:sp>
        <p:nvSpPr>
          <p:cNvPr id="54" name="TextBox 53">
            <a:extLst>
              <a:ext uri="{FF2B5EF4-FFF2-40B4-BE49-F238E27FC236}">
                <a16:creationId xmlns:a16="http://schemas.microsoft.com/office/drawing/2014/main" id="{059EDCDD-7F72-762B-D373-3FAF8215DF43}"/>
              </a:ext>
            </a:extLst>
          </p:cNvPr>
          <p:cNvSpPr txBox="1"/>
          <p:nvPr/>
        </p:nvSpPr>
        <p:spPr>
          <a:xfrm>
            <a:off x="4594860" y="3655646"/>
            <a:ext cx="1586588" cy="553998"/>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Detected Text Regions</a:t>
            </a:r>
          </a:p>
          <a:p>
            <a:endParaRPr lang="en-US" dirty="0"/>
          </a:p>
        </p:txBody>
      </p:sp>
      <p:sp>
        <p:nvSpPr>
          <p:cNvPr id="55" name="TextBox 54">
            <a:extLst>
              <a:ext uri="{FF2B5EF4-FFF2-40B4-BE49-F238E27FC236}">
                <a16:creationId xmlns:a16="http://schemas.microsoft.com/office/drawing/2014/main" id="{DCFF5F16-3CA0-8CA0-9B33-4AF96873CDFF}"/>
              </a:ext>
            </a:extLst>
          </p:cNvPr>
          <p:cNvSpPr txBox="1"/>
          <p:nvPr/>
        </p:nvSpPr>
        <p:spPr>
          <a:xfrm>
            <a:off x="4446036" y="4342577"/>
            <a:ext cx="1587999"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Segmented Characters</a:t>
            </a:r>
          </a:p>
        </p:txBody>
      </p:sp>
      <p:sp>
        <p:nvSpPr>
          <p:cNvPr id="56" name="TextBox 55">
            <a:extLst>
              <a:ext uri="{FF2B5EF4-FFF2-40B4-BE49-F238E27FC236}">
                <a16:creationId xmlns:a16="http://schemas.microsoft.com/office/drawing/2014/main" id="{8C78647C-A1D7-CAF1-4496-7C830199058C}"/>
              </a:ext>
            </a:extLst>
          </p:cNvPr>
          <p:cNvSpPr txBox="1"/>
          <p:nvPr/>
        </p:nvSpPr>
        <p:spPr>
          <a:xfrm>
            <a:off x="4446036" y="4974826"/>
            <a:ext cx="1612942" cy="276999"/>
          </a:xfrm>
          <a:prstGeom prst="rect">
            <a:avLst/>
          </a:prstGeom>
          <a:noFill/>
        </p:spPr>
        <p:txBody>
          <a:bodyPr wrap="none" rtlCol="0">
            <a:spAutoFit/>
          </a:bodyPr>
          <a:lstStyle/>
          <a:p>
            <a:r>
              <a:rPr lang="en-US" sz="1200">
                <a:latin typeface="Times New Roman" panose="02020603050405020304" pitchFamily="18" charset="0"/>
                <a:cs typeface="Times New Roman" panose="02020603050405020304" pitchFamily="18" charset="0"/>
              </a:rPr>
              <a:t>Recognized Characters</a:t>
            </a:r>
          </a:p>
        </p:txBody>
      </p:sp>
      <p:sp>
        <p:nvSpPr>
          <p:cNvPr id="57" name="TextBox 56">
            <a:extLst>
              <a:ext uri="{FF2B5EF4-FFF2-40B4-BE49-F238E27FC236}">
                <a16:creationId xmlns:a16="http://schemas.microsoft.com/office/drawing/2014/main" id="{6CE15945-6D46-152F-D10B-8551B2927EBD}"/>
              </a:ext>
            </a:extLst>
          </p:cNvPr>
          <p:cNvSpPr txBox="1"/>
          <p:nvPr/>
        </p:nvSpPr>
        <p:spPr>
          <a:xfrm>
            <a:off x="4453283" y="5696519"/>
            <a:ext cx="934871"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Final output</a:t>
            </a:r>
          </a:p>
        </p:txBody>
      </p:sp>
    </p:spTree>
    <p:extLst>
      <p:ext uri="{BB962C8B-B14F-4D97-AF65-F5344CB8AC3E}">
        <p14:creationId xmlns:p14="http://schemas.microsoft.com/office/powerpoint/2010/main" val="3256912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4CA9A-8518-3677-7201-F0EF98238D64}"/>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Low Level Design </a:t>
            </a:r>
            <a:endParaRPr lang="en-US" b="1" dirty="0"/>
          </a:p>
        </p:txBody>
      </p:sp>
      <p:sp>
        <p:nvSpPr>
          <p:cNvPr id="3" name="Date Placeholder 2">
            <a:extLst>
              <a:ext uri="{FF2B5EF4-FFF2-40B4-BE49-F238E27FC236}">
                <a16:creationId xmlns:a16="http://schemas.microsoft.com/office/drawing/2014/main" id="{D09B26E3-6938-7110-FB19-888D0E53AEC7}"/>
              </a:ext>
            </a:extLst>
          </p:cNvPr>
          <p:cNvSpPr>
            <a:spLocks noGrp="1"/>
          </p:cNvSpPr>
          <p:nvPr>
            <p:ph type="dt" sz="half" idx="10"/>
          </p:nvPr>
        </p:nvSpPr>
        <p:spPr/>
        <p:txBody>
          <a:bodyPr/>
          <a:lstStyle/>
          <a:p>
            <a:fld id="{5B86A9C2-4D48-439F-8EDF-60A304426841}" type="datetime1">
              <a:rPr lang="en-IN" smtClean="0"/>
              <a:t>12-05-2025</a:t>
            </a:fld>
            <a:endParaRPr lang="en-IN"/>
          </a:p>
        </p:txBody>
      </p:sp>
      <p:sp>
        <p:nvSpPr>
          <p:cNvPr id="4" name="Footer Placeholder 3">
            <a:extLst>
              <a:ext uri="{FF2B5EF4-FFF2-40B4-BE49-F238E27FC236}">
                <a16:creationId xmlns:a16="http://schemas.microsoft.com/office/drawing/2014/main" id="{851EA4EA-83DF-CD65-B726-3338EEA0243D}"/>
              </a:ext>
            </a:extLst>
          </p:cNvPr>
          <p:cNvSpPr>
            <a:spLocks noGrp="1"/>
          </p:cNvSpPr>
          <p:nvPr>
            <p:ph type="ftr" sz="quarter" idx="11"/>
          </p:nvPr>
        </p:nvSpPr>
        <p:spPr/>
        <p:txBody>
          <a:bodyPr/>
          <a:lstStyle/>
          <a:p>
            <a:r>
              <a:rPr lang="en-GB"/>
              <a:t>DEPARMENT OF CS&amp;E, MITT</a:t>
            </a:r>
            <a:endParaRPr lang="en-IN"/>
          </a:p>
        </p:txBody>
      </p:sp>
      <p:sp>
        <p:nvSpPr>
          <p:cNvPr id="5" name="Slide Number Placeholder 4">
            <a:extLst>
              <a:ext uri="{FF2B5EF4-FFF2-40B4-BE49-F238E27FC236}">
                <a16:creationId xmlns:a16="http://schemas.microsoft.com/office/drawing/2014/main" id="{DDB2191A-0F5A-25C3-5507-371B775AA83D}"/>
              </a:ext>
            </a:extLst>
          </p:cNvPr>
          <p:cNvSpPr>
            <a:spLocks noGrp="1"/>
          </p:cNvSpPr>
          <p:nvPr>
            <p:ph type="sldNum" sz="quarter" idx="12"/>
          </p:nvPr>
        </p:nvSpPr>
        <p:spPr/>
        <p:txBody>
          <a:bodyPr/>
          <a:lstStyle/>
          <a:p>
            <a:fld id="{B2A7461F-41B8-4D25-B9CE-77A262D740AD}" type="slidenum">
              <a:rPr lang="en-IN" smtClean="0"/>
              <a:t>28</a:t>
            </a:fld>
            <a:endParaRPr lang="en-IN"/>
          </a:p>
        </p:txBody>
      </p:sp>
      <p:pic>
        <p:nvPicPr>
          <p:cNvPr id="6" name="Picture 5">
            <a:extLst>
              <a:ext uri="{FF2B5EF4-FFF2-40B4-BE49-F238E27FC236}">
                <a16:creationId xmlns:a16="http://schemas.microsoft.com/office/drawing/2014/main" id="{6F0DE8EB-8018-7CAA-131D-7463C2EBA1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6335" y="1917290"/>
            <a:ext cx="3928188" cy="4223256"/>
          </a:xfrm>
          <a:prstGeom prst="rect">
            <a:avLst/>
          </a:prstGeom>
        </p:spPr>
      </p:pic>
    </p:spTree>
    <p:extLst>
      <p:ext uri="{BB962C8B-B14F-4D97-AF65-F5344CB8AC3E}">
        <p14:creationId xmlns:p14="http://schemas.microsoft.com/office/powerpoint/2010/main" val="2082959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6A0C2-2613-F8B1-3256-821C4ACBAC69}"/>
              </a:ext>
            </a:extLst>
          </p:cNvPr>
          <p:cNvSpPr>
            <a:spLocks noGrp="1"/>
          </p:cNvSpPr>
          <p:nvPr>
            <p:ph type="title"/>
          </p:nvPr>
        </p:nvSpPr>
        <p:spPr>
          <a:xfrm>
            <a:off x="770688" y="1041559"/>
            <a:ext cx="8245493" cy="1450757"/>
          </a:xfrm>
        </p:spPr>
        <p:txBody>
          <a:bodyPr>
            <a:noAutofit/>
          </a:bodyPr>
          <a:lstStyle/>
          <a:p>
            <a:br>
              <a:rPr lang="en-IN" sz="4400" b="1" dirty="0">
                <a:latin typeface="Times New Roman" panose="02020603050405020304" pitchFamily="18" charset="0"/>
                <a:cs typeface="Times New Roman" panose="02020603050405020304" pitchFamily="18" charset="0"/>
              </a:rPr>
            </a:br>
            <a:br>
              <a:rPr lang="en-IN" sz="4400" b="1" dirty="0">
                <a:latin typeface="Times New Roman" panose="02020603050405020304" pitchFamily="18" charset="0"/>
                <a:cs typeface="Times New Roman" panose="02020603050405020304" pitchFamily="18" charset="0"/>
              </a:rPr>
            </a:br>
            <a:br>
              <a:rPr lang="en-IN" sz="4400" b="1" dirty="0">
                <a:latin typeface="Times New Roman" panose="02020603050405020304" pitchFamily="18" charset="0"/>
                <a:cs typeface="Times New Roman" panose="02020603050405020304" pitchFamily="18" charset="0"/>
              </a:rPr>
            </a:br>
            <a:br>
              <a:rPr lang="en-IN" sz="4400" b="1" dirty="0">
                <a:latin typeface="Times New Roman" panose="02020603050405020304" pitchFamily="18" charset="0"/>
                <a:cs typeface="Times New Roman" panose="02020603050405020304" pitchFamily="18" charset="0"/>
              </a:rPr>
            </a:br>
            <a:r>
              <a:rPr lang="en-IN" sz="4400" b="1" dirty="0">
                <a:latin typeface="Times New Roman" panose="02020603050405020304" pitchFamily="18" charset="0"/>
                <a:cs typeface="Times New Roman" panose="02020603050405020304" pitchFamily="18" charset="0"/>
              </a:rPr>
              <a:t>Requirement Traceability Matrix (RTM)  </a:t>
            </a:r>
            <a:br>
              <a:rPr lang="en-IN" sz="4400" b="1" dirty="0">
                <a:latin typeface="Times New Roman" panose="02020603050405020304" pitchFamily="18" charset="0"/>
                <a:cs typeface="Times New Roman" panose="02020603050405020304" pitchFamily="18" charset="0"/>
              </a:rPr>
            </a:br>
            <a:endParaRPr lang="en-US" sz="4400" b="1"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6926EEC9-343B-1320-3C27-2BD223E28A40}"/>
              </a:ext>
            </a:extLst>
          </p:cNvPr>
          <p:cNvSpPr>
            <a:spLocks noGrp="1"/>
          </p:cNvSpPr>
          <p:nvPr>
            <p:ph type="dt" sz="half" idx="10"/>
          </p:nvPr>
        </p:nvSpPr>
        <p:spPr/>
        <p:txBody>
          <a:bodyPr/>
          <a:lstStyle/>
          <a:p>
            <a:fld id="{7AAAB884-7A10-445F-93FC-EEDDF4B0DE95}" type="datetime3">
              <a:rPr lang="en-US"/>
              <a:t>12 May 2025</a:t>
            </a:fld>
            <a:endParaRPr lang="en-US"/>
          </a:p>
        </p:txBody>
      </p:sp>
      <p:sp>
        <p:nvSpPr>
          <p:cNvPr id="4" name="Footer Placeholder 3">
            <a:extLst>
              <a:ext uri="{FF2B5EF4-FFF2-40B4-BE49-F238E27FC236}">
                <a16:creationId xmlns:a16="http://schemas.microsoft.com/office/drawing/2014/main" id="{F8138AE4-0436-3BA5-8687-C20E6B6DE1CA}"/>
              </a:ext>
            </a:extLst>
          </p:cNvPr>
          <p:cNvSpPr>
            <a:spLocks noGrp="1"/>
          </p:cNvSpPr>
          <p:nvPr>
            <p:ph type="ftr" sz="quarter" idx="11"/>
          </p:nvPr>
        </p:nvSpPr>
        <p:spPr/>
        <p:txBody>
          <a:bodyPr/>
          <a:lstStyle/>
          <a:p>
            <a:r>
              <a:rPr lang="en-US"/>
              <a:t>Batch - 09</a:t>
            </a:r>
          </a:p>
        </p:txBody>
      </p:sp>
      <p:sp>
        <p:nvSpPr>
          <p:cNvPr id="5" name="Slide Number Placeholder 4">
            <a:extLst>
              <a:ext uri="{FF2B5EF4-FFF2-40B4-BE49-F238E27FC236}">
                <a16:creationId xmlns:a16="http://schemas.microsoft.com/office/drawing/2014/main" id="{5B1A1EA4-D381-E3AF-C276-47215EA6FA67}"/>
              </a:ext>
            </a:extLst>
          </p:cNvPr>
          <p:cNvSpPr>
            <a:spLocks noGrp="1"/>
          </p:cNvSpPr>
          <p:nvPr>
            <p:ph type="sldNum" sz="quarter" idx="12"/>
          </p:nvPr>
        </p:nvSpPr>
        <p:spPr/>
        <p:txBody>
          <a:bodyPr/>
          <a:lstStyle/>
          <a:p>
            <a:fld id="{ACEB8CD7-5EBD-4813-854B-C45F3A76D57D}" type="slidenum">
              <a:rPr lang="en-US"/>
              <a:t>29</a:t>
            </a:fld>
            <a:endParaRPr lang="en-US"/>
          </a:p>
        </p:txBody>
      </p:sp>
      <p:graphicFrame>
        <p:nvGraphicFramePr>
          <p:cNvPr id="8" name="Table 7">
            <a:extLst>
              <a:ext uri="{FF2B5EF4-FFF2-40B4-BE49-F238E27FC236}">
                <a16:creationId xmlns:a16="http://schemas.microsoft.com/office/drawing/2014/main" id="{8AE3B312-4676-E7E9-0766-9355F1D9D933}"/>
              </a:ext>
            </a:extLst>
          </p:cNvPr>
          <p:cNvGraphicFramePr>
            <a:graphicFrameLocks noGrp="1"/>
          </p:cNvGraphicFramePr>
          <p:nvPr/>
        </p:nvGraphicFramePr>
        <p:xfrm>
          <a:off x="822325" y="1846263"/>
          <a:ext cx="7492164" cy="4454871"/>
        </p:xfrm>
        <a:graphic>
          <a:graphicData uri="http://schemas.openxmlformats.org/drawingml/2006/table">
            <a:tbl>
              <a:tblPr/>
              <a:tblGrid>
                <a:gridCol w="1251891">
                  <a:extLst>
                    <a:ext uri="{9D8B030D-6E8A-4147-A177-3AD203B41FA5}">
                      <a16:colId xmlns:a16="http://schemas.microsoft.com/office/drawing/2014/main" val="1896105547"/>
                    </a:ext>
                  </a:extLst>
                </a:gridCol>
                <a:gridCol w="1251891">
                  <a:extLst>
                    <a:ext uri="{9D8B030D-6E8A-4147-A177-3AD203B41FA5}">
                      <a16:colId xmlns:a16="http://schemas.microsoft.com/office/drawing/2014/main" val="3712853889"/>
                    </a:ext>
                  </a:extLst>
                </a:gridCol>
                <a:gridCol w="1251891">
                  <a:extLst>
                    <a:ext uri="{9D8B030D-6E8A-4147-A177-3AD203B41FA5}">
                      <a16:colId xmlns:a16="http://schemas.microsoft.com/office/drawing/2014/main" val="4228923857"/>
                    </a:ext>
                  </a:extLst>
                </a:gridCol>
                <a:gridCol w="1251891">
                  <a:extLst>
                    <a:ext uri="{9D8B030D-6E8A-4147-A177-3AD203B41FA5}">
                      <a16:colId xmlns:a16="http://schemas.microsoft.com/office/drawing/2014/main" val="1503629636"/>
                    </a:ext>
                  </a:extLst>
                </a:gridCol>
                <a:gridCol w="1251891">
                  <a:extLst>
                    <a:ext uri="{9D8B030D-6E8A-4147-A177-3AD203B41FA5}">
                      <a16:colId xmlns:a16="http://schemas.microsoft.com/office/drawing/2014/main" val="2789572416"/>
                    </a:ext>
                  </a:extLst>
                </a:gridCol>
                <a:gridCol w="1232709">
                  <a:extLst>
                    <a:ext uri="{9D8B030D-6E8A-4147-A177-3AD203B41FA5}">
                      <a16:colId xmlns:a16="http://schemas.microsoft.com/office/drawing/2014/main" val="1970852522"/>
                    </a:ext>
                  </a:extLst>
                </a:gridCol>
              </a:tblGrid>
              <a:tr h="348595">
                <a:tc>
                  <a:txBody>
                    <a:bodyPr/>
                    <a:lstStyle/>
                    <a:p>
                      <a:r>
                        <a:rPr lang="en-US" sz="1100" b="1">
                          <a:latin typeface="Times New Roman" panose="02020603050405020304" pitchFamily="18" charset="0"/>
                          <a:cs typeface="Times New Roman" panose="02020603050405020304" pitchFamily="18" charset="0"/>
                        </a:rPr>
                        <a:t>Requirement ID</a:t>
                      </a:r>
                      <a:endParaRPr lang="en-US" sz="1100">
                        <a:latin typeface="Times New Roman" panose="02020603050405020304" pitchFamily="18" charset="0"/>
                        <a:cs typeface="Times New Roman" panose="02020603050405020304" pitchFamily="18" charset="0"/>
                      </a:endParaRPr>
                    </a:p>
                  </a:txBody>
                  <a:tcPr marL="31428" marR="31428" marT="15714" marB="1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a:latin typeface="Times New Roman" panose="02020603050405020304" pitchFamily="18" charset="0"/>
                          <a:cs typeface="Times New Roman" panose="02020603050405020304" pitchFamily="18" charset="0"/>
                        </a:rPr>
                        <a:t>Requirement Description</a:t>
                      </a:r>
                      <a:endParaRPr lang="en-US" sz="1100">
                        <a:latin typeface="Times New Roman" panose="02020603050405020304" pitchFamily="18" charset="0"/>
                        <a:cs typeface="Times New Roman" panose="02020603050405020304" pitchFamily="18" charset="0"/>
                      </a:endParaRPr>
                    </a:p>
                  </a:txBody>
                  <a:tcPr marL="31428" marR="31428" marT="15714" marB="1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a:latin typeface="Times New Roman" panose="02020603050405020304" pitchFamily="18" charset="0"/>
                          <a:cs typeface="Times New Roman" panose="02020603050405020304" pitchFamily="18" charset="0"/>
                        </a:rPr>
                        <a:t>Test Case ID</a:t>
                      </a:r>
                      <a:endParaRPr lang="en-US" sz="1100">
                        <a:latin typeface="Times New Roman" panose="02020603050405020304" pitchFamily="18" charset="0"/>
                        <a:cs typeface="Times New Roman" panose="02020603050405020304" pitchFamily="18" charset="0"/>
                      </a:endParaRPr>
                    </a:p>
                  </a:txBody>
                  <a:tcPr marL="31428" marR="31428" marT="15714" marB="1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a:latin typeface="Times New Roman" panose="02020603050405020304" pitchFamily="18" charset="0"/>
                          <a:cs typeface="Times New Roman" panose="02020603050405020304" pitchFamily="18" charset="0"/>
                        </a:rPr>
                        <a:t>Test Case Description</a:t>
                      </a:r>
                      <a:endParaRPr lang="en-US" sz="1100">
                        <a:latin typeface="Times New Roman" panose="02020603050405020304" pitchFamily="18" charset="0"/>
                        <a:cs typeface="Times New Roman" panose="02020603050405020304" pitchFamily="18" charset="0"/>
                      </a:endParaRPr>
                    </a:p>
                  </a:txBody>
                  <a:tcPr marL="31428" marR="31428" marT="15714" marB="1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a:latin typeface="Times New Roman" panose="02020603050405020304" pitchFamily="18" charset="0"/>
                          <a:cs typeface="Times New Roman" panose="02020603050405020304" pitchFamily="18" charset="0"/>
                        </a:rPr>
                        <a:t>Status</a:t>
                      </a:r>
                      <a:endParaRPr lang="en-US" sz="1100">
                        <a:latin typeface="Times New Roman" panose="02020603050405020304" pitchFamily="18" charset="0"/>
                        <a:cs typeface="Times New Roman" panose="02020603050405020304" pitchFamily="18" charset="0"/>
                      </a:endParaRPr>
                    </a:p>
                  </a:txBody>
                  <a:tcPr marL="31428" marR="31428" marT="15714" marB="1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a:latin typeface="Times New Roman" panose="02020603050405020304" pitchFamily="18" charset="0"/>
                          <a:cs typeface="Times New Roman" panose="02020603050405020304" pitchFamily="18" charset="0"/>
                        </a:rPr>
                        <a:t>Remarks</a:t>
                      </a:r>
                      <a:endParaRPr lang="en-US" sz="1100">
                        <a:latin typeface="Times New Roman" panose="02020603050405020304" pitchFamily="18" charset="0"/>
                        <a:cs typeface="Times New Roman" panose="02020603050405020304" pitchFamily="18" charset="0"/>
                      </a:endParaRPr>
                    </a:p>
                  </a:txBody>
                  <a:tcPr marL="31428" marR="31428" marT="15714" marB="1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34666626"/>
                  </a:ext>
                </a:extLst>
              </a:tr>
              <a:tr h="1119636">
                <a:tc>
                  <a:txBody>
                    <a:bodyPr/>
                    <a:lstStyle/>
                    <a:p>
                      <a:r>
                        <a:rPr lang="en-US" sz="1100">
                          <a:latin typeface="Times New Roman" panose="02020603050405020304" pitchFamily="18" charset="0"/>
                          <a:cs typeface="Times New Roman" panose="02020603050405020304" pitchFamily="18" charset="0"/>
                        </a:rPr>
                        <a:t>REQ-001</a:t>
                      </a:r>
                    </a:p>
                  </a:txBody>
                  <a:tcPr marL="31428" marR="31428" marT="15714" marB="1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a:latin typeface="Times New Roman" panose="02020603050405020304" pitchFamily="18" charset="0"/>
                          <a:cs typeface="Times New Roman" panose="02020603050405020304" pitchFamily="18" charset="0"/>
                        </a:rPr>
                        <a:t>Image Preprocessing:</a:t>
                      </a:r>
                      <a:r>
                        <a:rPr lang="en-US" sz="1100">
                          <a:latin typeface="Times New Roman" panose="02020603050405020304" pitchFamily="18" charset="0"/>
                          <a:cs typeface="Times New Roman" panose="02020603050405020304" pitchFamily="18" charset="0"/>
                        </a:rPr>
                        <a:t> Image needs to be resized, normalized, and preprocessed for OCR.</a:t>
                      </a:r>
                    </a:p>
                  </a:txBody>
                  <a:tcPr marL="31428" marR="31428" marT="15714" marB="1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Times New Roman" panose="02020603050405020304" pitchFamily="18" charset="0"/>
                          <a:cs typeface="Times New Roman" panose="02020603050405020304" pitchFamily="18" charset="0"/>
                        </a:rPr>
                        <a:t>TC-001</a:t>
                      </a:r>
                    </a:p>
                  </a:txBody>
                  <a:tcPr marL="31428" marR="31428" marT="15714" marB="1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a:latin typeface="Times New Roman" panose="02020603050405020304" pitchFamily="18" charset="0"/>
                          <a:cs typeface="Times New Roman" panose="02020603050405020304" pitchFamily="18" charset="0"/>
                        </a:rPr>
                        <a:t>Verify that the input image is resized to standard dimensions.</a:t>
                      </a:r>
                    </a:p>
                  </a:txBody>
                  <a:tcPr marL="31428" marR="31428" marT="15714" marB="1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a:latin typeface="Times New Roman" panose="02020603050405020304" pitchFamily="18" charset="0"/>
                          <a:cs typeface="Times New Roman" panose="02020603050405020304" pitchFamily="18" charset="0"/>
                        </a:rPr>
                        <a:t>In Progress</a:t>
                      </a:r>
                    </a:p>
                  </a:txBody>
                  <a:tcPr marL="31428" marR="31428" marT="15714" marB="1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a:latin typeface="Times New Roman" panose="02020603050405020304" pitchFamily="18" charset="0"/>
                          <a:cs typeface="Times New Roman" panose="02020603050405020304" pitchFamily="18" charset="0"/>
                        </a:rPr>
                        <a:t>Ensure the image is not distorted after resizing.</a:t>
                      </a:r>
                    </a:p>
                  </a:txBody>
                  <a:tcPr marL="31428" marR="31428" marT="15714" marB="1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6789730"/>
                  </a:ext>
                </a:extLst>
              </a:tr>
              <a:tr h="963860">
                <a:tc>
                  <a:txBody>
                    <a:bodyPr/>
                    <a:lstStyle/>
                    <a:p>
                      <a:r>
                        <a:rPr lang="en-US" sz="1100">
                          <a:latin typeface="Times New Roman" panose="02020603050405020304" pitchFamily="18" charset="0"/>
                          <a:cs typeface="Times New Roman" panose="02020603050405020304" pitchFamily="18" charset="0"/>
                        </a:rPr>
                        <a:t>REQ-002</a:t>
                      </a:r>
                    </a:p>
                  </a:txBody>
                  <a:tcPr marL="31428" marR="31428" marT="15714" marB="1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a:latin typeface="Times New Roman" panose="02020603050405020304" pitchFamily="18" charset="0"/>
                          <a:cs typeface="Times New Roman" panose="02020603050405020304" pitchFamily="18" charset="0"/>
                        </a:rPr>
                        <a:t>Noise Removal:</a:t>
                      </a:r>
                      <a:r>
                        <a:rPr lang="en-US" sz="1100">
                          <a:latin typeface="Times New Roman" panose="02020603050405020304" pitchFamily="18" charset="0"/>
                          <a:cs typeface="Times New Roman" panose="02020603050405020304" pitchFamily="18" charset="0"/>
                        </a:rPr>
                        <a:t> Remove noise from the image to improve recognition accuracy.</a:t>
                      </a:r>
                    </a:p>
                  </a:txBody>
                  <a:tcPr marL="31428" marR="31428" marT="15714" marB="1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Times New Roman" panose="02020603050405020304" pitchFamily="18" charset="0"/>
                          <a:cs typeface="Times New Roman" panose="02020603050405020304" pitchFamily="18" charset="0"/>
                        </a:rPr>
                        <a:t>TC-002</a:t>
                      </a:r>
                    </a:p>
                  </a:txBody>
                  <a:tcPr marL="31428" marR="31428" marT="15714" marB="1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Times New Roman" panose="02020603050405020304" pitchFamily="18" charset="0"/>
                          <a:cs typeface="Times New Roman" panose="02020603050405020304" pitchFamily="18" charset="0"/>
                        </a:rPr>
                        <a:t>Check that noise removal is effective, with no loss of character detail.</a:t>
                      </a:r>
                    </a:p>
                  </a:txBody>
                  <a:tcPr marL="31428" marR="31428" marT="15714" marB="1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Times New Roman" panose="02020603050405020304" pitchFamily="18" charset="0"/>
                          <a:cs typeface="Times New Roman" panose="02020603050405020304" pitchFamily="18" charset="0"/>
                        </a:rPr>
                        <a:t>Pending</a:t>
                      </a:r>
                    </a:p>
                  </a:txBody>
                  <a:tcPr marL="31428" marR="31428" marT="15714" marB="1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a:latin typeface="Times New Roman" panose="02020603050405020304" pitchFamily="18" charset="0"/>
                          <a:cs typeface="Times New Roman" panose="02020603050405020304" pitchFamily="18" charset="0"/>
                        </a:rPr>
                        <a:t>Test with noisy and clean images.</a:t>
                      </a:r>
                    </a:p>
                  </a:txBody>
                  <a:tcPr marL="31428" marR="31428" marT="15714" marB="1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0565756"/>
                  </a:ext>
                </a:extLst>
              </a:tr>
              <a:tr h="885031">
                <a:tc>
                  <a:txBody>
                    <a:bodyPr/>
                    <a:lstStyle/>
                    <a:p>
                      <a:r>
                        <a:rPr lang="en-US" sz="1100">
                          <a:latin typeface="Times New Roman" panose="02020603050405020304" pitchFamily="18" charset="0"/>
                          <a:cs typeface="Times New Roman" panose="02020603050405020304" pitchFamily="18" charset="0"/>
                        </a:rPr>
                        <a:t>REQ-003</a:t>
                      </a:r>
                    </a:p>
                  </a:txBody>
                  <a:tcPr marL="31428" marR="31428" marT="15714" marB="1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dirty="0">
                          <a:latin typeface="Times New Roman" panose="02020603050405020304" pitchFamily="18" charset="0"/>
                          <a:cs typeface="Times New Roman" panose="02020603050405020304" pitchFamily="18" charset="0"/>
                        </a:rPr>
                        <a:t>Binarization:</a:t>
                      </a:r>
                      <a:r>
                        <a:rPr lang="en-US" sz="1100" dirty="0">
                          <a:latin typeface="Times New Roman" panose="02020603050405020304" pitchFamily="18" charset="0"/>
                          <a:cs typeface="Times New Roman" panose="02020603050405020304" pitchFamily="18" charset="0"/>
                        </a:rPr>
                        <a:t> Convert the image to a binary format to enhance OCR performance.</a:t>
                      </a:r>
                    </a:p>
                  </a:txBody>
                  <a:tcPr marL="31428" marR="31428" marT="15714" marB="1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a:latin typeface="Times New Roman" panose="02020603050405020304" pitchFamily="18" charset="0"/>
                          <a:cs typeface="Times New Roman" panose="02020603050405020304" pitchFamily="18" charset="0"/>
                        </a:rPr>
                        <a:t>TC-003</a:t>
                      </a:r>
                    </a:p>
                  </a:txBody>
                  <a:tcPr marL="31428" marR="31428" marT="15714" marB="1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a:latin typeface="Times New Roman" panose="02020603050405020304" pitchFamily="18" charset="0"/>
                          <a:cs typeface="Times New Roman" panose="02020603050405020304" pitchFamily="18" charset="0"/>
                        </a:rPr>
                        <a:t>Verify that the image is successfully binarized.</a:t>
                      </a:r>
                    </a:p>
                  </a:txBody>
                  <a:tcPr marL="31428" marR="31428" marT="15714" marB="1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a:latin typeface="Times New Roman" panose="02020603050405020304" pitchFamily="18" charset="0"/>
                          <a:cs typeface="Times New Roman" panose="02020603050405020304" pitchFamily="18" charset="0"/>
                        </a:rPr>
                        <a:t>Pending</a:t>
                      </a:r>
                    </a:p>
                  </a:txBody>
                  <a:tcPr marL="31428" marR="31428" marT="15714" marB="1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a:latin typeface="Times New Roman" panose="02020603050405020304" pitchFamily="18" charset="0"/>
                          <a:cs typeface="Times New Roman" panose="02020603050405020304" pitchFamily="18" charset="0"/>
                        </a:rPr>
                        <a:t>Ensure the binarization improves contrast.</a:t>
                      </a:r>
                    </a:p>
                  </a:txBody>
                  <a:tcPr marL="31428" marR="31428" marT="15714" marB="1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6505723"/>
                  </a:ext>
                </a:extLst>
              </a:tr>
              <a:tr h="1119636">
                <a:tc>
                  <a:txBody>
                    <a:bodyPr/>
                    <a:lstStyle/>
                    <a:p>
                      <a:r>
                        <a:rPr lang="en-US" sz="1100">
                          <a:latin typeface="Times New Roman" panose="02020603050405020304" pitchFamily="18" charset="0"/>
                          <a:cs typeface="Times New Roman" panose="02020603050405020304" pitchFamily="18" charset="0"/>
                        </a:rPr>
                        <a:t>REQ-004</a:t>
                      </a:r>
                    </a:p>
                  </a:txBody>
                  <a:tcPr marL="31428" marR="31428" marT="15714" marB="1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a:latin typeface="Times New Roman" panose="02020603050405020304" pitchFamily="18" charset="0"/>
                          <a:cs typeface="Times New Roman" panose="02020603050405020304" pitchFamily="18" charset="0"/>
                        </a:rPr>
                        <a:t>Character Segmentation:</a:t>
                      </a:r>
                      <a:r>
                        <a:rPr lang="en-US" sz="1100">
                          <a:latin typeface="Times New Roman" panose="02020603050405020304" pitchFamily="18" charset="0"/>
                          <a:cs typeface="Times New Roman" panose="02020603050405020304" pitchFamily="18" charset="0"/>
                        </a:rPr>
                        <a:t> Ensure that characters in the Sanskrit script are correctly segmented.</a:t>
                      </a:r>
                    </a:p>
                  </a:txBody>
                  <a:tcPr marL="31428" marR="31428" marT="15714" marB="1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Times New Roman" panose="02020603050405020304" pitchFamily="18" charset="0"/>
                          <a:cs typeface="Times New Roman" panose="02020603050405020304" pitchFamily="18" charset="0"/>
                        </a:rPr>
                        <a:t>TC-004</a:t>
                      </a:r>
                    </a:p>
                  </a:txBody>
                  <a:tcPr marL="31428" marR="31428" marT="15714" marB="1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a:latin typeface="Times New Roman" panose="02020603050405020304" pitchFamily="18" charset="0"/>
                          <a:cs typeface="Times New Roman" panose="02020603050405020304" pitchFamily="18" charset="0"/>
                        </a:rPr>
                        <a:t>Verify the segmentation of individual characters.</a:t>
                      </a:r>
                    </a:p>
                  </a:txBody>
                  <a:tcPr marL="31428" marR="31428" marT="15714" marB="1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a:latin typeface="Times New Roman" panose="02020603050405020304" pitchFamily="18" charset="0"/>
                          <a:cs typeface="Times New Roman" panose="02020603050405020304" pitchFamily="18" charset="0"/>
                        </a:rPr>
                        <a:t>Pending</a:t>
                      </a:r>
                    </a:p>
                  </a:txBody>
                  <a:tcPr marL="31428" marR="31428" marT="15714" marB="1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Times New Roman" panose="02020603050405020304" pitchFamily="18" charset="0"/>
                          <a:cs typeface="Times New Roman" panose="02020603050405020304" pitchFamily="18" charset="0"/>
                        </a:rPr>
                        <a:t>Check for both horizontal and vertical scripts.</a:t>
                      </a:r>
                    </a:p>
                  </a:txBody>
                  <a:tcPr marL="31428" marR="31428" marT="15714" marB="1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5064034"/>
                  </a:ext>
                </a:extLst>
              </a:tr>
            </a:tbl>
          </a:graphicData>
        </a:graphic>
      </p:graphicFrame>
    </p:spTree>
    <p:extLst>
      <p:ext uri="{BB962C8B-B14F-4D97-AF65-F5344CB8AC3E}">
        <p14:creationId xmlns:p14="http://schemas.microsoft.com/office/powerpoint/2010/main" val="2117376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5FDF7-4187-9A5A-A9BA-0C1A02F04827}"/>
              </a:ext>
            </a:extLst>
          </p:cNvPr>
          <p:cNvSpPr>
            <a:spLocks noGrp="1"/>
          </p:cNvSpPr>
          <p:nvPr>
            <p:ph type="title"/>
          </p:nvPr>
        </p:nvSpPr>
        <p:spPr/>
        <p:txBody>
          <a:bodyPr>
            <a:normAutofit/>
          </a:bodyPr>
          <a:lstStyle/>
          <a:p>
            <a:r>
              <a:rPr lang="en-IN" b="1" dirty="0"/>
              <a:t>Introduction</a:t>
            </a:r>
          </a:p>
        </p:txBody>
      </p:sp>
      <p:sp>
        <p:nvSpPr>
          <p:cNvPr id="3" name="Date Placeholder 2">
            <a:extLst>
              <a:ext uri="{FF2B5EF4-FFF2-40B4-BE49-F238E27FC236}">
                <a16:creationId xmlns:a16="http://schemas.microsoft.com/office/drawing/2014/main" id="{AB092063-9DD1-A381-2A20-C078E18462D5}"/>
              </a:ext>
            </a:extLst>
          </p:cNvPr>
          <p:cNvSpPr>
            <a:spLocks noGrp="1"/>
          </p:cNvSpPr>
          <p:nvPr>
            <p:ph type="dt" sz="half" idx="10"/>
          </p:nvPr>
        </p:nvSpPr>
        <p:spPr/>
        <p:txBody>
          <a:bodyPr/>
          <a:lstStyle/>
          <a:p>
            <a:fld id="{5B86A9C2-4D48-439F-8EDF-60A304426841}" type="datetime1">
              <a:rPr lang="en-IN"/>
              <a:t>12-05-2025</a:t>
            </a:fld>
            <a:endParaRPr lang="en-IN"/>
          </a:p>
        </p:txBody>
      </p:sp>
      <p:sp>
        <p:nvSpPr>
          <p:cNvPr id="4" name="Footer Placeholder 3">
            <a:extLst>
              <a:ext uri="{FF2B5EF4-FFF2-40B4-BE49-F238E27FC236}">
                <a16:creationId xmlns:a16="http://schemas.microsoft.com/office/drawing/2014/main" id="{03870601-1D41-7684-4A13-88C84AC35958}"/>
              </a:ext>
            </a:extLst>
          </p:cNvPr>
          <p:cNvSpPr>
            <a:spLocks noGrp="1"/>
          </p:cNvSpPr>
          <p:nvPr>
            <p:ph type="ftr" sz="quarter" idx="11"/>
          </p:nvPr>
        </p:nvSpPr>
        <p:spPr/>
        <p:txBody>
          <a:bodyPr/>
          <a:lstStyle/>
          <a:p>
            <a:r>
              <a:rPr lang="en-GB"/>
              <a:t>DEPARMENT OF CS&amp;E, MITT</a:t>
            </a:r>
            <a:endParaRPr lang="en-IN"/>
          </a:p>
        </p:txBody>
      </p:sp>
      <p:sp>
        <p:nvSpPr>
          <p:cNvPr id="5" name="Slide Number Placeholder 4">
            <a:extLst>
              <a:ext uri="{FF2B5EF4-FFF2-40B4-BE49-F238E27FC236}">
                <a16:creationId xmlns:a16="http://schemas.microsoft.com/office/drawing/2014/main" id="{4139475A-FC91-2ABF-F187-275D30E93E9B}"/>
              </a:ext>
            </a:extLst>
          </p:cNvPr>
          <p:cNvSpPr>
            <a:spLocks noGrp="1"/>
          </p:cNvSpPr>
          <p:nvPr>
            <p:ph type="sldNum" sz="quarter" idx="12"/>
          </p:nvPr>
        </p:nvSpPr>
        <p:spPr/>
        <p:txBody>
          <a:bodyPr/>
          <a:lstStyle/>
          <a:p>
            <a:fld id="{B2A7461F-41B8-4D25-B9CE-77A262D740AD}" type="slidenum">
              <a:rPr lang="en-IN"/>
              <a:t>3</a:t>
            </a:fld>
            <a:endParaRPr lang="en-IN"/>
          </a:p>
        </p:txBody>
      </p:sp>
      <p:sp>
        <p:nvSpPr>
          <p:cNvPr id="6" name="TextBox 5">
            <a:extLst>
              <a:ext uri="{FF2B5EF4-FFF2-40B4-BE49-F238E27FC236}">
                <a16:creationId xmlns:a16="http://schemas.microsoft.com/office/drawing/2014/main" id="{BEE9FFA7-007E-8822-72AC-4504DA195DA2}"/>
              </a:ext>
            </a:extLst>
          </p:cNvPr>
          <p:cNvSpPr txBox="1"/>
          <p:nvPr/>
        </p:nvSpPr>
        <p:spPr>
          <a:xfrm>
            <a:off x="968828" y="2027486"/>
            <a:ext cx="7543800" cy="2677656"/>
          </a:xfrm>
          <a:prstGeom prst="rect">
            <a:avLst/>
          </a:prstGeom>
          <a:noFill/>
        </p:spPr>
        <p:txBody>
          <a:bodyPr wrap="square" rtlCol="0">
            <a:spAutoFit/>
          </a:bodyPr>
          <a:lstStyle/>
          <a:p>
            <a:pPr algn="just">
              <a:lnSpc>
                <a:spcPct val="150000"/>
              </a:lnSpc>
            </a:pPr>
            <a:r>
              <a:rPr lang="en-IN" sz="2800" b="1" dirty="0"/>
              <a:t>Objective of project</a:t>
            </a:r>
            <a:endParaRPr lang="en-US" dirty="0"/>
          </a:p>
          <a:p>
            <a:pPr algn="just">
              <a:lnSpc>
                <a:spcPct val="150000"/>
              </a:lnSpc>
            </a:pPr>
            <a:r>
              <a:rPr lang="en-US" dirty="0"/>
              <a:t>The main goal of this project is to develop a system that can read printed  Sanskrit scripts and convert them into digital text using OCR (Optical Character Recognition). This will make it easier to store, search, and use Sanskrit texts digitally.</a:t>
            </a:r>
          </a:p>
          <a:p>
            <a:endParaRPr lang="en-IN" dirty="0"/>
          </a:p>
        </p:txBody>
      </p:sp>
    </p:spTree>
    <p:extLst>
      <p:ext uri="{BB962C8B-B14F-4D97-AF65-F5344CB8AC3E}">
        <p14:creationId xmlns:p14="http://schemas.microsoft.com/office/powerpoint/2010/main" val="4728824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BFCC4B-C567-AFAD-24A5-79DAE2550830}"/>
              </a:ext>
            </a:extLst>
          </p:cNvPr>
          <p:cNvSpPr>
            <a:spLocks noGrp="1"/>
          </p:cNvSpPr>
          <p:nvPr>
            <p:ph type="dt" sz="half" idx="10"/>
          </p:nvPr>
        </p:nvSpPr>
        <p:spPr/>
        <p:txBody>
          <a:bodyPr/>
          <a:lstStyle/>
          <a:p>
            <a:fld id="{1FE5E780-65BE-4F88-8787-EAACE156649B}" type="datetime3">
              <a:rPr lang="en-US"/>
              <a:t>12 May 2025</a:t>
            </a:fld>
            <a:endParaRPr lang="en-US"/>
          </a:p>
        </p:txBody>
      </p:sp>
      <p:sp>
        <p:nvSpPr>
          <p:cNvPr id="3" name="Footer Placeholder 2">
            <a:extLst>
              <a:ext uri="{FF2B5EF4-FFF2-40B4-BE49-F238E27FC236}">
                <a16:creationId xmlns:a16="http://schemas.microsoft.com/office/drawing/2014/main" id="{05C7885E-7D6B-1D07-49F6-125EEAFFC948}"/>
              </a:ext>
            </a:extLst>
          </p:cNvPr>
          <p:cNvSpPr>
            <a:spLocks noGrp="1"/>
          </p:cNvSpPr>
          <p:nvPr>
            <p:ph type="ftr" sz="quarter" idx="11"/>
          </p:nvPr>
        </p:nvSpPr>
        <p:spPr/>
        <p:txBody>
          <a:bodyPr/>
          <a:lstStyle/>
          <a:p>
            <a:r>
              <a:rPr lang="en-US"/>
              <a:t>Batch - 09</a:t>
            </a:r>
          </a:p>
        </p:txBody>
      </p:sp>
      <p:sp>
        <p:nvSpPr>
          <p:cNvPr id="4" name="Slide Number Placeholder 3">
            <a:extLst>
              <a:ext uri="{FF2B5EF4-FFF2-40B4-BE49-F238E27FC236}">
                <a16:creationId xmlns:a16="http://schemas.microsoft.com/office/drawing/2014/main" id="{3E99972A-176B-2775-9467-FFEDEC0F1CC4}"/>
              </a:ext>
            </a:extLst>
          </p:cNvPr>
          <p:cNvSpPr>
            <a:spLocks noGrp="1"/>
          </p:cNvSpPr>
          <p:nvPr>
            <p:ph type="sldNum" sz="quarter" idx="12"/>
          </p:nvPr>
        </p:nvSpPr>
        <p:spPr/>
        <p:txBody>
          <a:bodyPr/>
          <a:lstStyle/>
          <a:p>
            <a:fld id="{ACEB8CD7-5EBD-4813-854B-C45F3A76D57D}" type="slidenum">
              <a:rPr lang="en-US"/>
              <a:t>30</a:t>
            </a:fld>
            <a:endParaRPr lang="en-US"/>
          </a:p>
        </p:txBody>
      </p:sp>
      <p:graphicFrame>
        <p:nvGraphicFramePr>
          <p:cNvPr id="5" name="Table 4">
            <a:extLst>
              <a:ext uri="{FF2B5EF4-FFF2-40B4-BE49-F238E27FC236}">
                <a16:creationId xmlns:a16="http://schemas.microsoft.com/office/drawing/2014/main" id="{4C7B06F2-2189-886F-6A2B-0B8936228546}"/>
              </a:ext>
            </a:extLst>
          </p:cNvPr>
          <p:cNvGraphicFramePr>
            <a:graphicFrameLocks noGrp="1"/>
          </p:cNvGraphicFramePr>
          <p:nvPr>
            <p:extLst>
              <p:ext uri="{D42A27DB-BD31-4B8C-83A1-F6EECF244321}">
                <p14:modId xmlns:p14="http://schemas.microsoft.com/office/powerpoint/2010/main" val="1669740924"/>
              </p:ext>
            </p:extLst>
          </p:nvPr>
        </p:nvGraphicFramePr>
        <p:xfrm>
          <a:off x="822961" y="302598"/>
          <a:ext cx="6321270" cy="5761652"/>
        </p:xfrm>
        <a:graphic>
          <a:graphicData uri="http://schemas.openxmlformats.org/drawingml/2006/table">
            <a:tbl>
              <a:tblPr/>
              <a:tblGrid>
                <a:gridCol w="1053545">
                  <a:extLst>
                    <a:ext uri="{9D8B030D-6E8A-4147-A177-3AD203B41FA5}">
                      <a16:colId xmlns:a16="http://schemas.microsoft.com/office/drawing/2014/main" val="2988879222"/>
                    </a:ext>
                  </a:extLst>
                </a:gridCol>
                <a:gridCol w="1053545">
                  <a:extLst>
                    <a:ext uri="{9D8B030D-6E8A-4147-A177-3AD203B41FA5}">
                      <a16:colId xmlns:a16="http://schemas.microsoft.com/office/drawing/2014/main" val="3185465702"/>
                    </a:ext>
                  </a:extLst>
                </a:gridCol>
                <a:gridCol w="1053545">
                  <a:extLst>
                    <a:ext uri="{9D8B030D-6E8A-4147-A177-3AD203B41FA5}">
                      <a16:colId xmlns:a16="http://schemas.microsoft.com/office/drawing/2014/main" val="383403451"/>
                    </a:ext>
                  </a:extLst>
                </a:gridCol>
                <a:gridCol w="1053545">
                  <a:extLst>
                    <a:ext uri="{9D8B030D-6E8A-4147-A177-3AD203B41FA5}">
                      <a16:colId xmlns:a16="http://schemas.microsoft.com/office/drawing/2014/main" val="2155775343"/>
                    </a:ext>
                  </a:extLst>
                </a:gridCol>
                <a:gridCol w="1053545">
                  <a:extLst>
                    <a:ext uri="{9D8B030D-6E8A-4147-A177-3AD203B41FA5}">
                      <a16:colId xmlns:a16="http://schemas.microsoft.com/office/drawing/2014/main" val="1744281843"/>
                    </a:ext>
                  </a:extLst>
                </a:gridCol>
                <a:gridCol w="1053545">
                  <a:extLst>
                    <a:ext uri="{9D8B030D-6E8A-4147-A177-3AD203B41FA5}">
                      <a16:colId xmlns:a16="http://schemas.microsoft.com/office/drawing/2014/main" val="67400303"/>
                    </a:ext>
                  </a:extLst>
                </a:gridCol>
              </a:tblGrid>
              <a:tr h="407944">
                <a:tc>
                  <a:txBody>
                    <a:bodyPr/>
                    <a:lstStyle/>
                    <a:p>
                      <a:r>
                        <a:rPr lang="en-US" sz="1100" b="1">
                          <a:latin typeface="Times New Roman" panose="02020603050405020304" pitchFamily="18" charset="0"/>
                          <a:cs typeface="Times New Roman" panose="02020603050405020304" pitchFamily="18" charset="0"/>
                        </a:rPr>
                        <a:t>Requirement ID</a:t>
                      </a:r>
                      <a:endParaRPr lang="en-US" sz="1100">
                        <a:latin typeface="Times New Roman" panose="02020603050405020304" pitchFamily="18" charset="0"/>
                        <a:cs typeface="Times New Roman" panose="02020603050405020304" pitchFamily="18" charset="0"/>
                      </a:endParaRPr>
                    </a:p>
                  </a:txBody>
                  <a:tcPr marL="23945" marR="23945" marT="11972" marB="119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a:latin typeface="Times New Roman" panose="02020603050405020304" pitchFamily="18" charset="0"/>
                          <a:cs typeface="Times New Roman" panose="02020603050405020304" pitchFamily="18" charset="0"/>
                        </a:rPr>
                        <a:t>Requirement Description</a:t>
                      </a:r>
                      <a:endParaRPr lang="en-US" sz="1100">
                        <a:latin typeface="Times New Roman" panose="02020603050405020304" pitchFamily="18" charset="0"/>
                        <a:cs typeface="Times New Roman" panose="02020603050405020304" pitchFamily="18" charset="0"/>
                      </a:endParaRPr>
                    </a:p>
                  </a:txBody>
                  <a:tcPr marL="23945" marR="23945" marT="11972" marB="119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a:latin typeface="Times New Roman" panose="02020603050405020304" pitchFamily="18" charset="0"/>
                          <a:cs typeface="Times New Roman" panose="02020603050405020304" pitchFamily="18" charset="0"/>
                        </a:rPr>
                        <a:t>Test Case ID</a:t>
                      </a:r>
                      <a:endParaRPr lang="en-US" sz="1100">
                        <a:latin typeface="Times New Roman" panose="02020603050405020304" pitchFamily="18" charset="0"/>
                        <a:cs typeface="Times New Roman" panose="02020603050405020304" pitchFamily="18" charset="0"/>
                      </a:endParaRPr>
                    </a:p>
                  </a:txBody>
                  <a:tcPr marL="23945" marR="23945" marT="11972" marB="119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a:latin typeface="Times New Roman" panose="02020603050405020304" pitchFamily="18" charset="0"/>
                          <a:cs typeface="Times New Roman" panose="02020603050405020304" pitchFamily="18" charset="0"/>
                        </a:rPr>
                        <a:t>Test Case Description</a:t>
                      </a:r>
                      <a:endParaRPr lang="en-US" sz="1100">
                        <a:latin typeface="Times New Roman" panose="02020603050405020304" pitchFamily="18" charset="0"/>
                        <a:cs typeface="Times New Roman" panose="02020603050405020304" pitchFamily="18" charset="0"/>
                      </a:endParaRPr>
                    </a:p>
                  </a:txBody>
                  <a:tcPr marL="23945" marR="23945" marT="11972" marB="119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a:latin typeface="Times New Roman" panose="02020603050405020304" pitchFamily="18" charset="0"/>
                          <a:cs typeface="Times New Roman" panose="02020603050405020304" pitchFamily="18" charset="0"/>
                        </a:rPr>
                        <a:t>Status</a:t>
                      </a:r>
                      <a:endParaRPr lang="en-US" sz="1100">
                        <a:latin typeface="Times New Roman" panose="02020603050405020304" pitchFamily="18" charset="0"/>
                        <a:cs typeface="Times New Roman" panose="02020603050405020304" pitchFamily="18" charset="0"/>
                      </a:endParaRPr>
                    </a:p>
                  </a:txBody>
                  <a:tcPr marL="23945" marR="23945" marT="11972" marB="119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a:latin typeface="Times New Roman" panose="02020603050405020304" pitchFamily="18" charset="0"/>
                          <a:cs typeface="Times New Roman" panose="02020603050405020304" pitchFamily="18" charset="0"/>
                        </a:rPr>
                        <a:t>Remarks</a:t>
                      </a:r>
                      <a:endParaRPr lang="en-US" sz="1100">
                        <a:latin typeface="Times New Roman" panose="02020603050405020304" pitchFamily="18" charset="0"/>
                        <a:cs typeface="Times New Roman" panose="02020603050405020304" pitchFamily="18" charset="0"/>
                      </a:endParaRPr>
                    </a:p>
                  </a:txBody>
                  <a:tcPr marL="23945" marR="23945" marT="11972" marB="119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852322"/>
                  </a:ext>
                </a:extLst>
              </a:tr>
              <a:tr h="878649">
                <a:tc>
                  <a:txBody>
                    <a:bodyPr/>
                    <a:lstStyle/>
                    <a:p>
                      <a:r>
                        <a:rPr lang="en-US" sz="1100">
                          <a:latin typeface="Times New Roman" panose="02020603050405020304" pitchFamily="18" charset="0"/>
                          <a:cs typeface="Times New Roman" panose="02020603050405020304" pitchFamily="18" charset="0"/>
                        </a:rPr>
                        <a:t>REQ-005</a:t>
                      </a:r>
                    </a:p>
                  </a:txBody>
                  <a:tcPr marL="23945" marR="23945" marT="11972" marB="119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a:latin typeface="Times New Roman" panose="02020603050405020304" pitchFamily="18" charset="0"/>
                          <a:cs typeface="Times New Roman" panose="02020603050405020304" pitchFamily="18" charset="0"/>
                        </a:rPr>
                        <a:t>Feature Extraction:</a:t>
                      </a:r>
                      <a:r>
                        <a:rPr lang="en-US" sz="1100">
                          <a:latin typeface="Times New Roman" panose="02020603050405020304" pitchFamily="18" charset="0"/>
                          <a:cs typeface="Times New Roman" panose="02020603050405020304" pitchFamily="18" charset="0"/>
                        </a:rPr>
                        <a:t> Extract relevant features for recognizing Sanskrit script.</a:t>
                      </a:r>
                    </a:p>
                  </a:txBody>
                  <a:tcPr marL="23945" marR="23945" marT="11972" marB="119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a:latin typeface="Times New Roman" panose="02020603050405020304" pitchFamily="18" charset="0"/>
                          <a:cs typeface="Times New Roman" panose="02020603050405020304" pitchFamily="18" charset="0"/>
                        </a:rPr>
                        <a:t>TC-005</a:t>
                      </a:r>
                    </a:p>
                  </a:txBody>
                  <a:tcPr marL="23945" marR="23945" marT="11972" marB="119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a:latin typeface="Times New Roman" panose="02020603050405020304" pitchFamily="18" charset="0"/>
                          <a:cs typeface="Times New Roman" panose="02020603050405020304" pitchFamily="18" charset="0"/>
                        </a:rPr>
                        <a:t>Test that features are accurately extracted from segmented characters.</a:t>
                      </a:r>
                    </a:p>
                  </a:txBody>
                  <a:tcPr marL="23945" marR="23945" marT="11972" marB="119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a:latin typeface="Times New Roman" panose="02020603050405020304" pitchFamily="18" charset="0"/>
                          <a:cs typeface="Times New Roman" panose="02020603050405020304" pitchFamily="18" charset="0"/>
                        </a:rPr>
                        <a:t>Pending</a:t>
                      </a:r>
                    </a:p>
                  </a:txBody>
                  <a:tcPr marL="23945" marR="23945" marT="11972" marB="119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a:latin typeface="Times New Roman" panose="02020603050405020304" pitchFamily="18" charset="0"/>
                          <a:cs typeface="Times New Roman" panose="02020603050405020304" pitchFamily="18" charset="0"/>
                        </a:rPr>
                        <a:t>Evaluate features’ contribution to OCR.</a:t>
                      </a:r>
                    </a:p>
                  </a:txBody>
                  <a:tcPr marL="23945" marR="23945" marT="11972" marB="119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459755"/>
                  </a:ext>
                </a:extLst>
              </a:tr>
              <a:tr h="972791">
                <a:tc>
                  <a:txBody>
                    <a:bodyPr/>
                    <a:lstStyle/>
                    <a:p>
                      <a:r>
                        <a:rPr lang="en-US" sz="1100">
                          <a:latin typeface="Times New Roman" panose="02020603050405020304" pitchFamily="18" charset="0"/>
                          <a:cs typeface="Times New Roman" panose="02020603050405020304" pitchFamily="18" charset="0"/>
                        </a:rPr>
                        <a:t>REQ-006</a:t>
                      </a:r>
                    </a:p>
                  </a:txBody>
                  <a:tcPr marL="23945" marR="23945" marT="11972" marB="119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a:latin typeface="Times New Roman" panose="02020603050405020304" pitchFamily="18" charset="0"/>
                          <a:cs typeface="Times New Roman" panose="02020603050405020304" pitchFamily="18" charset="0"/>
                        </a:rPr>
                        <a:t>Deep Learning Model (CNN + RNN):</a:t>
                      </a:r>
                      <a:r>
                        <a:rPr lang="en-US" sz="1100">
                          <a:latin typeface="Times New Roman" panose="02020603050405020304" pitchFamily="18" charset="0"/>
                          <a:cs typeface="Times New Roman" panose="02020603050405020304" pitchFamily="18" charset="0"/>
                        </a:rPr>
                        <a:t> A deep learning model to recognize characters.</a:t>
                      </a:r>
                    </a:p>
                  </a:txBody>
                  <a:tcPr marL="23945" marR="23945" marT="11972" marB="119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a:latin typeface="Times New Roman" panose="02020603050405020304" pitchFamily="18" charset="0"/>
                          <a:cs typeface="Times New Roman" panose="02020603050405020304" pitchFamily="18" charset="0"/>
                        </a:rPr>
                        <a:t>TC-006</a:t>
                      </a:r>
                    </a:p>
                  </a:txBody>
                  <a:tcPr marL="23945" marR="23945" marT="11972" marB="119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a:latin typeface="Times New Roman" panose="02020603050405020304" pitchFamily="18" charset="0"/>
                          <a:cs typeface="Times New Roman" panose="02020603050405020304" pitchFamily="18" charset="0"/>
                        </a:rPr>
                        <a:t>Validate the model's accuracy in recognizing individual characters.</a:t>
                      </a:r>
                    </a:p>
                  </a:txBody>
                  <a:tcPr marL="23945" marR="23945" marT="11972" marB="119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a:latin typeface="Times New Roman" panose="02020603050405020304" pitchFamily="18" charset="0"/>
                          <a:cs typeface="Times New Roman" panose="02020603050405020304" pitchFamily="18" charset="0"/>
                        </a:rPr>
                        <a:t>Pending</a:t>
                      </a:r>
                    </a:p>
                  </a:txBody>
                  <a:tcPr marL="23945" marR="23945" marT="11972" marB="119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a:latin typeface="Times New Roman" panose="02020603050405020304" pitchFamily="18" charset="0"/>
                          <a:cs typeface="Times New Roman" panose="02020603050405020304" pitchFamily="18" charset="0"/>
                        </a:rPr>
                        <a:t>Model should handle different styles of Sanskrit.</a:t>
                      </a:r>
                    </a:p>
                  </a:txBody>
                  <a:tcPr marL="23945" marR="23945" marT="11972" marB="119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0917524"/>
                  </a:ext>
                </a:extLst>
              </a:tr>
              <a:tr h="1161072">
                <a:tc>
                  <a:txBody>
                    <a:bodyPr/>
                    <a:lstStyle/>
                    <a:p>
                      <a:r>
                        <a:rPr lang="en-US" sz="1100">
                          <a:latin typeface="Times New Roman" panose="02020603050405020304" pitchFamily="18" charset="0"/>
                          <a:cs typeface="Times New Roman" panose="02020603050405020304" pitchFamily="18" charset="0"/>
                        </a:rPr>
                        <a:t>REQ-007</a:t>
                      </a:r>
                    </a:p>
                  </a:txBody>
                  <a:tcPr marL="23945" marR="23945" marT="11972" marB="119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a:latin typeface="Times New Roman" panose="02020603050405020304" pitchFamily="18" charset="0"/>
                          <a:cs typeface="Times New Roman" panose="02020603050405020304" pitchFamily="18" charset="0"/>
                        </a:rPr>
                        <a:t>OCR Engine:</a:t>
                      </a:r>
                      <a:r>
                        <a:rPr lang="en-US" sz="1100">
                          <a:latin typeface="Times New Roman" panose="02020603050405020304" pitchFamily="18" charset="0"/>
                          <a:cs typeface="Times New Roman" panose="02020603050405020304" pitchFamily="18" charset="0"/>
                        </a:rPr>
                        <a:t> Integration of OCR (e.g., Tesseract) or a custom model for script recognition.</a:t>
                      </a:r>
                    </a:p>
                  </a:txBody>
                  <a:tcPr marL="23945" marR="23945" marT="11972" marB="119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Times New Roman" panose="02020603050405020304" pitchFamily="18" charset="0"/>
                          <a:cs typeface="Times New Roman" panose="02020603050405020304" pitchFamily="18" charset="0"/>
                        </a:rPr>
                        <a:t>TC-007</a:t>
                      </a:r>
                    </a:p>
                  </a:txBody>
                  <a:tcPr marL="23945" marR="23945" marT="11972" marB="119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a:latin typeface="Times New Roman" panose="02020603050405020304" pitchFamily="18" charset="0"/>
                          <a:cs typeface="Times New Roman" panose="02020603050405020304" pitchFamily="18" charset="0"/>
                        </a:rPr>
                        <a:t>Test OCR engine performance with Sanskrit script images.</a:t>
                      </a:r>
                    </a:p>
                  </a:txBody>
                  <a:tcPr marL="23945" marR="23945" marT="11972" marB="119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Times New Roman" panose="02020603050405020304" pitchFamily="18" charset="0"/>
                          <a:cs typeface="Times New Roman" panose="02020603050405020304" pitchFamily="18" charset="0"/>
                        </a:rPr>
                        <a:t>Pending</a:t>
                      </a:r>
                    </a:p>
                  </a:txBody>
                  <a:tcPr marL="23945" marR="23945" marT="11972" marB="119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a:latin typeface="Times New Roman" panose="02020603050405020304" pitchFamily="18" charset="0"/>
                          <a:cs typeface="Times New Roman" panose="02020603050405020304" pitchFamily="18" charset="0"/>
                        </a:rPr>
                        <a:t>Compare results with ground truth data.</a:t>
                      </a:r>
                    </a:p>
                  </a:txBody>
                  <a:tcPr marL="23945" marR="23945" marT="11972" marB="119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0683042"/>
                  </a:ext>
                </a:extLst>
              </a:tr>
              <a:tr h="1066932">
                <a:tc>
                  <a:txBody>
                    <a:bodyPr/>
                    <a:lstStyle/>
                    <a:p>
                      <a:r>
                        <a:rPr lang="en-US" sz="1100">
                          <a:latin typeface="Times New Roman" panose="02020603050405020304" pitchFamily="18" charset="0"/>
                          <a:cs typeface="Times New Roman" panose="02020603050405020304" pitchFamily="18" charset="0"/>
                        </a:rPr>
                        <a:t>REQ-008</a:t>
                      </a:r>
                    </a:p>
                  </a:txBody>
                  <a:tcPr marL="23945" marR="23945" marT="11972" marB="119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a:latin typeface="Times New Roman" panose="02020603050405020304" pitchFamily="18" charset="0"/>
                          <a:cs typeface="Times New Roman" panose="02020603050405020304" pitchFamily="18" charset="0"/>
                        </a:rPr>
                        <a:t>Text Cleanup:</a:t>
                      </a:r>
                      <a:r>
                        <a:rPr lang="en-US" sz="1100">
                          <a:latin typeface="Times New Roman" panose="02020603050405020304" pitchFamily="18" charset="0"/>
                          <a:cs typeface="Times New Roman" panose="02020603050405020304" pitchFamily="18" charset="0"/>
                        </a:rPr>
                        <a:t> Postprocess recognized text by removing any noise or incorrect characters.</a:t>
                      </a:r>
                    </a:p>
                  </a:txBody>
                  <a:tcPr marL="23945" marR="23945" marT="11972" marB="119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a:latin typeface="Times New Roman" panose="02020603050405020304" pitchFamily="18" charset="0"/>
                          <a:cs typeface="Times New Roman" panose="02020603050405020304" pitchFamily="18" charset="0"/>
                        </a:rPr>
                        <a:t>TC-008</a:t>
                      </a:r>
                    </a:p>
                  </a:txBody>
                  <a:tcPr marL="23945" marR="23945" marT="11972" marB="119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a:latin typeface="Times New Roman" panose="02020603050405020304" pitchFamily="18" charset="0"/>
                          <a:cs typeface="Times New Roman" panose="02020603050405020304" pitchFamily="18" charset="0"/>
                        </a:rPr>
                        <a:t>Ensure that the cleaned-up text is accurate and formatted.</a:t>
                      </a:r>
                    </a:p>
                  </a:txBody>
                  <a:tcPr marL="23945" marR="23945" marT="11972" marB="119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a:latin typeface="Times New Roman" panose="02020603050405020304" pitchFamily="18" charset="0"/>
                          <a:cs typeface="Times New Roman" panose="02020603050405020304" pitchFamily="18" charset="0"/>
                        </a:rPr>
                        <a:t>Pending</a:t>
                      </a:r>
                    </a:p>
                  </a:txBody>
                  <a:tcPr marL="23945" marR="23945" marT="11972" marB="119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a:latin typeface="Times New Roman" panose="02020603050405020304" pitchFamily="18" charset="0"/>
                          <a:cs typeface="Times New Roman" panose="02020603050405020304" pitchFamily="18" charset="0"/>
                        </a:rPr>
                        <a:t>Remove noise like random characters or artifacts.</a:t>
                      </a:r>
                    </a:p>
                  </a:txBody>
                  <a:tcPr marL="23945" marR="23945" marT="11972" marB="119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78042525"/>
                  </a:ext>
                </a:extLst>
              </a:tr>
              <a:tr h="784509">
                <a:tc>
                  <a:txBody>
                    <a:bodyPr/>
                    <a:lstStyle/>
                    <a:p>
                      <a:r>
                        <a:rPr lang="en-US" sz="1100">
                          <a:latin typeface="Times New Roman" panose="02020603050405020304" pitchFamily="18" charset="0"/>
                          <a:cs typeface="Times New Roman" panose="02020603050405020304" pitchFamily="18" charset="0"/>
                        </a:rPr>
                        <a:t>REQ-009</a:t>
                      </a:r>
                    </a:p>
                  </a:txBody>
                  <a:tcPr marL="23945" marR="23945" marT="11972" marB="119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a:latin typeface="Times New Roman" panose="02020603050405020304" pitchFamily="18" charset="0"/>
                          <a:cs typeface="Times New Roman" panose="02020603050405020304" pitchFamily="18" charset="0"/>
                        </a:rPr>
                        <a:t>Text Formatting:</a:t>
                      </a:r>
                      <a:r>
                        <a:rPr lang="en-US" sz="1100">
                          <a:latin typeface="Times New Roman" panose="02020603050405020304" pitchFamily="18" charset="0"/>
                          <a:cs typeface="Times New Roman" panose="02020603050405020304" pitchFamily="18" charset="0"/>
                        </a:rPr>
                        <a:t> Ensure the output text is structured properly.</a:t>
                      </a:r>
                    </a:p>
                  </a:txBody>
                  <a:tcPr marL="23945" marR="23945" marT="11972" marB="119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a:latin typeface="Times New Roman" panose="02020603050405020304" pitchFamily="18" charset="0"/>
                          <a:cs typeface="Times New Roman" panose="02020603050405020304" pitchFamily="18" charset="0"/>
                        </a:rPr>
                        <a:t>TC-009</a:t>
                      </a:r>
                    </a:p>
                  </a:txBody>
                  <a:tcPr marL="23945" marR="23945" marT="11972" marB="119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a:latin typeface="Times New Roman" panose="02020603050405020304" pitchFamily="18" charset="0"/>
                          <a:cs typeface="Times New Roman" panose="02020603050405020304" pitchFamily="18" charset="0"/>
                        </a:rPr>
                        <a:t>Verify the text output is formatted according to spacing and structure.</a:t>
                      </a:r>
                    </a:p>
                  </a:txBody>
                  <a:tcPr marL="23945" marR="23945" marT="11972" marB="119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a:latin typeface="Times New Roman" panose="02020603050405020304" pitchFamily="18" charset="0"/>
                          <a:cs typeface="Times New Roman" panose="02020603050405020304" pitchFamily="18" charset="0"/>
                        </a:rPr>
                        <a:t>Pending</a:t>
                      </a:r>
                    </a:p>
                  </a:txBody>
                  <a:tcPr marL="23945" marR="23945" marT="11972" marB="119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Times New Roman" panose="02020603050405020304" pitchFamily="18" charset="0"/>
                          <a:cs typeface="Times New Roman" panose="02020603050405020304" pitchFamily="18" charset="0"/>
                        </a:rPr>
                        <a:t>Check for formatting issues like spacing.</a:t>
                      </a:r>
                    </a:p>
                  </a:txBody>
                  <a:tcPr marL="23945" marR="23945" marT="11972" marB="119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69567482"/>
                  </a:ext>
                </a:extLst>
              </a:tr>
            </a:tbl>
          </a:graphicData>
        </a:graphic>
      </p:graphicFrame>
    </p:spTree>
    <p:extLst>
      <p:ext uri="{BB962C8B-B14F-4D97-AF65-F5344CB8AC3E}">
        <p14:creationId xmlns:p14="http://schemas.microsoft.com/office/powerpoint/2010/main" val="38459172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466317-2CBE-8C3D-F4CC-DA7BA92E5EC0}"/>
              </a:ext>
            </a:extLst>
          </p:cNvPr>
          <p:cNvSpPr>
            <a:spLocks noGrp="1"/>
          </p:cNvSpPr>
          <p:nvPr>
            <p:ph type="dt" sz="half" idx="10"/>
          </p:nvPr>
        </p:nvSpPr>
        <p:spPr/>
        <p:txBody>
          <a:bodyPr/>
          <a:lstStyle/>
          <a:p>
            <a:fld id="{1FE5E780-65BE-4F88-8787-EAACE156649B}" type="datetime3">
              <a:rPr lang="en-US"/>
              <a:t>12 May 2025</a:t>
            </a:fld>
            <a:endParaRPr lang="en-US"/>
          </a:p>
        </p:txBody>
      </p:sp>
      <p:sp>
        <p:nvSpPr>
          <p:cNvPr id="3" name="Footer Placeholder 2">
            <a:extLst>
              <a:ext uri="{FF2B5EF4-FFF2-40B4-BE49-F238E27FC236}">
                <a16:creationId xmlns:a16="http://schemas.microsoft.com/office/drawing/2014/main" id="{742E8B52-217F-B0D9-A27A-F692E6E57284}"/>
              </a:ext>
            </a:extLst>
          </p:cNvPr>
          <p:cNvSpPr>
            <a:spLocks noGrp="1"/>
          </p:cNvSpPr>
          <p:nvPr>
            <p:ph type="ftr" sz="quarter" idx="11"/>
          </p:nvPr>
        </p:nvSpPr>
        <p:spPr/>
        <p:txBody>
          <a:bodyPr/>
          <a:lstStyle/>
          <a:p>
            <a:r>
              <a:rPr lang="en-US"/>
              <a:t>Batch - 09</a:t>
            </a:r>
          </a:p>
        </p:txBody>
      </p:sp>
      <p:sp>
        <p:nvSpPr>
          <p:cNvPr id="4" name="Slide Number Placeholder 3">
            <a:extLst>
              <a:ext uri="{FF2B5EF4-FFF2-40B4-BE49-F238E27FC236}">
                <a16:creationId xmlns:a16="http://schemas.microsoft.com/office/drawing/2014/main" id="{E4C710B1-155A-13A4-26AF-00BA4A32085D}"/>
              </a:ext>
            </a:extLst>
          </p:cNvPr>
          <p:cNvSpPr>
            <a:spLocks noGrp="1"/>
          </p:cNvSpPr>
          <p:nvPr>
            <p:ph type="sldNum" sz="quarter" idx="12"/>
          </p:nvPr>
        </p:nvSpPr>
        <p:spPr/>
        <p:txBody>
          <a:bodyPr/>
          <a:lstStyle/>
          <a:p>
            <a:fld id="{ACEB8CD7-5EBD-4813-854B-C45F3A76D57D}" type="slidenum">
              <a:rPr lang="en-US"/>
              <a:t>31</a:t>
            </a:fld>
            <a:endParaRPr lang="en-US"/>
          </a:p>
        </p:txBody>
      </p:sp>
      <p:graphicFrame>
        <p:nvGraphicFramePr>
          <p:cNvPr id="5" name="Table 4">
            <a:extLst>
              <a:ext uri="{FF2B5EF4-FFF2-40B4-BE49-F238E27FC236}">
                <a16:creationId xmlns:a16="http://schemas.microsoft.com/office/drawing/2014/main" id="{288CBC3E-746D-B572-B655-DA94375AE23F}"/>
              </a:ext>
            </a:extLst>
          </p:cNvPr>
          <p:cNvGraphicFramePr>
            <a:graphicFrameLocks noGrp="1"/>
          </p:cNvGraphicFramePr>
          <p:nvPr>
            <p:extLst>
              <p:ext uri="{D42A27DB-BD31-4B8C-83A1-F6EECF244321}">
                <p14:modId xmlns:p14="http://schemas.microsoft.com/office/powerpoint/2010/main" val="1495865282"/>
              </p:ext>
            </p:extLst>
          </p:nvPr>
        </p:nvGraphicFramePr>
        <p:xfrm>
          <a:off x="822961" y="243605"/>
          <a:ext cx="6652728" cy="5890832"/>
        </p:xfrm>
        <a:graphic>
          <a:graphicData uri="http://schemas.openxmlformats.org/drawingml/2006/table">
            <a:tbl>
              <a:tblPr/>
              <a:tblGrid>
                <a:gridCol w="1108788">
                  <a:extLst>
                    <a:ext uri="{9D8B030D-6E8A-4147-A177-3AD203B41FA5}">
                      <a16:colId xmlns:a16="http://schemas.microsoft.com/office/drawing/2014/main" val="1007573166"/>
                    </a:ext>
                  </a:extLst>
                </a:gridCol>
                <a:gridCol w="1108788">
                  <a:extLst>
                    <a:ext uri="{9D8B030D-6E8A-4147-A177-3AD203B41FA5}">
                      <a16:colId xmlns:a16="http://schemas.microsoft.com/office/drawing/2014/main" val="1436639069"/>
                    </a:ext>
                  </a:extLst>
                </a:gridCol>
                <a:gridCol w="1108788">
                  <a:extLst>
                    <a:ext uri="{9D8B030D-6E8A-4147-A177-3AD203B41FA5}">
                      <a16:colId xmlns:a16="http://schemas.microsoft.com/office/drawing/2014/main" val="1023616485"/>
                    </a:ext>
                  </a:extLst>
                </a:gridCol>
                <a:gridCol w="1108788">
                  <a:extLst>
                    <a:ext uri="{9D8B030D-6E8A-4147-A177-3AD203B41FA5}">
                      <a16:colId xmlns:a16="http://schemas.microsoft.com/office/drawing/2014/main" val="1554187708"/>
                    </a:ext>
                  </a:extLst>
                </a:gridCol>
                <a:gridCol w="1108788">
                  <a:extLst>
                    <a:ext uri="{9D8B030D-6E8A-4147-A177-3AD203B41FA5}">
                      <a16:colId xmlns:a16="http://schemas.microsoft.com/office/drawing/2014/main" val="137405404"/>
                    </a:ext>
                  </a:extLst>
                </a:gridCol>
                <a:gridCol w="1108788">
                  <a:extLst>
                    <a:ext uri="{9D8B030D-6E8A-4147-A177-3AD203B41FA5}">
                      <a16:colId xmlns:a16="http://schemas.microsoft.com/office/drawing/2014/main" val="3099484889"/>
                    </a:ext>
                  </a:extLst>
                </a:gridCol>
              </a:tblGrid>
              <a:tr h="375839">
                <a:tc>
                  <a:txBody>
                    <a:bodyPr/>
                    <a:lstStyle/>
                    <a:p>
                      <a:r>
                        <a:rPr lang="en-US" sz="1100" b="1">
                          <a:latin typeface="Times New Roman" panose="02020603050405020304" pitchFamily="18" charset="0"/>
                          <a:cs typeface="Times New Roman" panose="02020603050405020304" pitchFamily="18" charset="0"/>
                        </a:rPr>
                        <a:t>Requirement ID</a:t>
                      </a:r>
                      <a:endParaRPr lang="en-US" sz="1100">
                        <a:latin typeface="Times New Roman" panose="02020603050405020304" pitchFamily="18" charset="0"/>
                        <a:cs typeface="Times New Roman" panose="02020603050405020304" pitchFamily="18" charset="0"/>
                      </a:endParaRPr>
                    </a:p>
                  </a:txBody>
                  <a:tcPr marL="23119" marR="23119" marT="11560" marB="11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a:latin typeface="Times New Roman" panose="02020603050405020304" pitchFamily="18" charset="0"/>
                          <a:cs typeface="Times New Roman" panose="02020603050405020304" pitchFamily="18" charset="0"/>
                        </a:rPr>
                        <a:t>Requirement Description</a:t>
                      </a:r>
                      <a:endParaRPr lang="en-US" sz="1100">
                        <a:latin typeface="Times New Roman" panose="02020603050405020304" pitchFamily="18" charset="0"/>
                        <a:cs typeface="Times New Roman" panose="02020603050405020304" pitchFamily="18" charset="0"/>
                      </a:endParaRPr>
                    </a:p>
                  </a:txBody>
                  <a:tcPr marL="23119" marR="23119" marT="11560" marB="11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a:latin typeface="Times New Roman" panose="02020603050405020304" pitchFamily="18" charset="0"/>
                          <a:cs typeface="Times New Roman" panose="02020603050405020304" pitchFamily="18" charset="0"/>
                        </a:rPr>
                        <a:t>Test Case ID</a:t>
                      </a:r>
                      <a:endParaRPr lang="en-US" sz="1100">
                        <a:latin typeface="Times New Roman" panose="02020603050405020304" pitchFamily="18" charset="0"/>
                        <a:cs typeface="Times New Roman" panose="02020603050405020304" pitchFamily="18" charset="0"/>
                      </a:endParaRPr>
                    </a:p>
                  </a:txBody>
                  <a:tcPr marL="23119" marR="23119" marT="11560" marB="11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a:latin typeface="Times New Roman" panose="02020603050405020304" pitchFamily="18" charset="0"/>
                          <a:cs typeface="Times New Roman" panose="02020603050405020304" pitchFamily="18" charset="0"/>
                        </a:rPr>
                        <a:t>Test Case Description</a:t>
                      </a:r>
                      <a:endParaRPr lang="en-US" sz="1100">
                        <a:latin typeface="Times New Roman" panose="02020603050405020304" pitchFamily="18" charset="0"/>
                        <a:cs typeface="Times New Roman" panose="02020603050405020304" pitchFamily="18" charset="0"/>
                      </a:endParaRPr>
                    </a:p>
                  </a:txBody>
                  <a:tcPr marL="23119" marR="23119" marT="11560" marB="11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a:latin typeface="Times New Roman" panose="02020603050405020304" pitchFamily="18" charset="0"/>
                          <a:cs typeface="Times New Roman" panose="02020603050405020304" pitchFamily="18" charset="0"/>
                        </a:rPr>
                        <a:t>Status</a:t>
                      </a:r>
                      <a:endParaRPr lang="en-US" sz="1100">
                        <a:latin typeface="Times New Roman" panose="02020603050405020304" pitchFamily="18" charset="0"/>
                        <a:cs typeface="Times New Roman" panose="02020603050405020304" pitchFamily="18" charset="0"/>
                      </a:endParaRPr>
                    </a:p>
                  </a:txBody>
                  <a:tcPr marL="23119" marR="23119" marT="11560" marB="11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a:latin typeface="Times New Roman" panose="02020603050405020304" pitchFamily="18" charset="0"/>
                          <a:cs typeface="Times New Roman" panose="02020603050405020304" pitchFamily="18" charset="0"/>
                        </a:rPr>
                        <a:t>Remarks</a:t>
                      </a:r>
                      <a:endParaRPr lang="en-US" sz="1100">
                        <a:latin typeface="Times New Roman" panose="02020603050405020304" pitchFamily="18" charset="0"/>
                        <a:cs typeface="Times New Roman" panose="02020603050405020304" pitchFamily="18" charset="0"/>
                      </a:endParaRPr>
                    </a:p>
                  </a:txBody>
                  <a:tcPr marL="23119" marR="23119" marT="11560" marB="11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1656758"/>
                  </a:ext>
                </a:extLst>
              </a:tr>
              <a:tr h="1069697">
                <a:tc>
                  <a:txBody>
                    <a:bodyPr/>
                    <a:lstStyle/>
                    <a:p>
                      <a:r>
                        <a:rPr lang="en-US" sz="1100">
                          <a:latin typeface="Times New Roman" panose="02020603050405020304" pitchFamily="18" charset="0"/>
                          <a:cs typeface="Times New Roman" panose="02020603050405020304" pitchFamily="18" charset="0"/>
                        </a:rPr>
                        <a:t>REQ-010</a:t>
                      </a:r>
                    </a:p>
                  </a:txBody>
                  <a:tcPr marL="23119" marR="23119" marT="11560" marB="11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a:latin typeface="Times New Roman" panose="02020603050405020304" pitchFamily="18" charset="0"/>
                          <a:cs typeface="Times New Roman" panose="02020603050405020304" pitchFamily="18" charset="0"/>
                        </a:rPr>
                        <a:t>Output Generation:</a:t>
                      </a:r>
                      <a:r>
                        <a:rPr lang="en-US" sz="1100">
                          <a:latin typeface="Times New Roman" panose="02020603050405020304" pitchFamily="18" charset="0"/>
                          <a:cs typeface="Times New Roman" panose="02020603050405020304" pitchFamily="18" charset="0"/>
                        </a:rPr>
                        <a:t> Generate the recognized Sanskrit text in a usable format (e.g., text, structured data).</a:t>
                      </a:r>
                    </a:p>
                  </a:txBody>
                  <a:tcPr marL="23119" marR="23119" marT="11560" marB="11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a:latin typeface="Times New Roman" panose="02020603050405020304" pitchFamily="18" charset="0"/>
                          <a:cs typeface="Times New Roman" panose="02020603050405020304" pitchFamily="18" charset="0"/>
                        </a:rPr>
                        <a:t>TC-010</a:t>
                      </a:r>
                    </a:p>
                  </a:txBody>
                  <a:tcPr marL="23119" marR="23119" marT="11560" marB="11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a:latin typeface="Times New Roman" panose="02020603050405020304" pitchFamily="18" charset="0"/>
                          <a:cs typeface="Times New Roman" panose="02020603050405020304" pitchFamily="18" charset="0"/>
                        </a:rPr>
                        <a:t>Check that the output is successfully saved or displayed in the correct format.</a:t>
                      </a:r>
                    </a:p>
                  </a:txBody>
                  <a:tcPr marL="23119" marR="23119" marT="11560" marB="11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a:latin typeface="Times New Roman" panose="02020603050405020304" pitchFamily="18" charset="0"/>
                          <a:cs typeface="Times New Roman" panose="02020603050405020304" pitchFamily="18" charset="0"/>
                        </a:rPr>
                        <a:t>Pending</a:t>
                      </a:r>
                    </a:p>
                  </a:txBody>
                  <a:tcPr marL="23119" marR="23119" marT="11560" marB="11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a:latin typeface="Times New Roman" panose="02020603050405020304" pitchFamily="18" charset="0"/>
                          <a:cs typeface="Times New Roman" panose="02020603050405020304" pitchFamily="18" charset="0"/>
                        </a:rPr>
                        <a:t>Ensure output format compatibility (e.g., .txt, .csv).</a:t>
                      </a:r>
                    </a:p>
                  </a:txBody>
                  <a:tcPr marL="23119" marR="23119" marT="11560" marB="11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421134"/>
                  </a:ext>
                </a:extLst>
              </a:tr>
              <a:tr h="896233">
                <a:tc>
                  <a:txBody>
                    <a:bodyPr/>
                    <a:lstStyle/>
                    <a:p>
                      <a:r>
                        <a:rPr lang="en-US" sz="1100">
                          <a:latin typeface="Times New Roman" panose="02020603050405020304" pitchFamily="18" charset="0"/>
                          <a:cs typeface="Times New Roman" panose="02020603050405020304" pitchFamily="18" charset="0"/>
                        </a:rPr>
                        <a:t>REQ-011</a:t>
                      </a:r>
                    </a:p>
                  </a:txBody>
                  <a:tcPr marL="23119" marR="23119" marT="11560" marB="11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a:latin typeface="Times New Roman" panose="02020603050405020304" pitchFamily="18" charset="0"/>
                          <a:cs typeface="Times New Roman" panose="02020603050405020304" pitchFamily="18" charset="0"/>
                        </a:rPr>
                        <a:t>Performance &amp; Accuracy:</a:t>
                      </a:r>
                      <a:r>
                        <a:rPr lang="en-US" sz="1100">
                          <a:latin typeface="Times New Roman" panose="02020603050405020304" pitchFamily="18" charset="0"/>
                          <a:cs typeface="Times New Roman" panose="02020603050405020304" pitchFamily="18" charset="0"/>
                        </a:rPr>
                        <a:t> Ensure the system recognizes Sanskrit script with high accuracy.</a:t>
                      </a:r>
                    </a:p>
                  </a:txBody>
                  <a:tcPr marL="23119" marR="23119" marT="11560" marB="11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a:latin typeface="Times New Roman" panose="02020603050405020304" pitchFamily="18" charset="0"/>
                          <a:cs typeface="Times New Roman" panose="02020603050405020304" pitchFamily="18" charset="0"/>
                        </a:rPr>
                        <a:t>TC-011</a:t>
                      </a:r>
                    </a:p>
                  </a:txBody>
                  <a:tcPr marL="23119" marR="23119" marT="11560" marB="11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a:latin typeface="Times New Roman" panose="02020603050405020304" pitchFamily="18" charset="0"/>
                          <a:cs typeface="Times New Roman" panose="02020603050405020304" pitchFamily="18" charset="0"/>
                        </a:rPr>
                        <a:t>Evaluate the system's accuracy with different Sanskrit script images.</a:t>
                      </a:r>
                    </a:p>
                  </a:txBody>
                  <a:tcPr marL="23119" marR="23119" marT="11560" marB="11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a:latin typeface="Times New Roman" panose="02020603050405020304" pitchFamily="18" charset="0"/>
                          <a:cs typeface="Times New Roman" panose="02020603050405020304" pitchFamily="18" charset="0"/>
                        </a:rPr>
                        <a:t>Pending</a:t>
                      </a:r>
                    </a:p>
                  </a:txBody>
                  <a:tcPr marL="23119" marR="23119" marT="11560" marB="11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a:latin typeface="Times New Roman" panose="02020603050405020304" pitchFamily="18" charset="0"/>
                          <a:cs typeface="Times New Roman" panose="02020603050405020304" pitchFamily="18" charset="0"/>
                        </a:rPr>
                        <a:t>Perform multiple tests for various datasets.</a:t>
                      </a:r>
                    </a:p>
                  </a:txBody>
                  <a:tcPr marL="23119" marR="23119" marT="11560" marB="11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5821582"/>
                  </a:ext>
                </a:extLst>
              </a:tr>
              <a:tr h="809501">
                <a:tc>
                  <a:txBody>
                    <a:bodyPr/>
                    <a:lstStyle/>
                    <a:p>
                      <a:r>
                        <a:rPr lang="en-US" sz="1100">
                          <a:latin typeface="Times New Roman" panose="02020603050405020304" pitchFamily="18" charset="0"/>
                          <a:cs typeface="Times New Roman" panose="02020603050405020304" pitchFamily="18" charset="0"/>
                        </a:rPr>
                        <a:t>REQ-012</a:t>
                      </a:r>
                    </a:p>
                  </a:txBody>
                  <a:tcPr marL="23119" marR="23119" marT="11560" marB="11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dirty="0">
                          <a:latin typeface="Times New Roman" panose="02020603050405020304" pitchFamily="18" charset="0"/>
                          <a:cs typeface="Times New Roman" panose="02020603050405020304" pitchFamily="18" charset="0"/>
                        </a:rPr>
                        <a:t>Scalability:</a:t>
                      </a:r>
                      <a:r>
                        <a:rPr lang="en-US" sz="1100" dirty="0">
                          <a:latin typeface="Times New Roman" panose="02020603050405020304" pitchFamily="18" charset="0"/>
                          <a:cs typeface="Times New Roman" panose="02020603050405020304" pitchFamily="18" charset="0"/>
                        </a:rPr>
                        <a:t> The system should handle large volumes of Sanskrit script images.</a:t>
                      </a:r>
                    </a:p>
                  </a:txBody>
                  <a:tcPr marL="23119" marR="23119" marT="11560" marB="11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a:latin typeface="Times New Roman" panose="02020603050405020304" pitchFamily="18" charset="0"/>
                          <a:cs typeface="Times New Roman" panose="02020603050405020304" pitchFamily="18" charset="0"/>
                        </a:rPr>
                        <a:t>TC-012</a:t>
                      </a:r>
                    </a:p>
                  </a:txBody>
                  <a:tcPr marL="23119" marR="23119" marT="11560" marB="11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a:latin typeface="Times New Roman" panose="02020603050405020304" pitchFamily="18" charset="0"/>
                          <a:cs typeface="Times New Roman" panose="02020603050405020304" pitchFamily="18" charset="0"/>
                        </a:rPr>
                        <a:t>Test system's scalability with a large dataset of Sanskrit images.</a:t>
                      </a:r>
                    </a:p>
                  </a:txBody>
                  <a:tcPr marL="23119" marR="23119" marT="11560" marB="11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Times New Roman" panose="02020603050405020304" pitchFamily="18" charset="0"/>
                          <a:cs typeface="Times New Roman" panose="02020603050405020304" pitchFamily="18" charset="0"/>
                        </a:rPr>
                        <a:t>Pending</a:t>
                      </a:r>
                    </a:p>
                  </a:txBody>
                  <a:tcPr marL="23119" marR="23119" marT="11560" marB="11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a:latin typeface="Times New Roman" panose="02020603050405020304" pitchFamily="18" charset="0"/>
                          <a:cs typeface="Times New Roman" panose="02020603050405020304" pitchFamily="18" charset="0"/>
                        </a:rPr>
                        <a:t>Measure time taken for processing large batches.</a:t>
                      </a:r>
                    </a:p>
                  </a:txBody>
                  <a:tcPr marL="23119" marR="23119" marT="11560" marB="11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44573361"/>
                  </a:ext>
                </a:extLst>
              </a:tr>
              <a:tr h="982966">
                <a:tc>
                  <a:txBody>
                    <a:bodyPr/>
                    <a:lstStyle/>
                    <a:p>
                      <a:r>
                        <a:rPr lang="en-US" sz="1100">
                          <a:latin typeface="Times New Roman" panose="02020603050405020304" pitchFamily="18" charset="0"/>
                          <a:cs typeface="Times New Roman" panose="02020603050405020304" pitchFamily="18" charset="0"/>
                        </a:rPr>
                        <a:t>REQ-013</a:t>
                      </a:r>
                    </a:p>
                  </a:txBody>
                  <a:tcPr marL="23119" marR="23119" marT="11560" marB="11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a:latin typeface="Times New Roman" panose="02020603050405020304" pitchFamily="18" charset="0"/>
                          <a:cs typeface="Times New Roman" panose="02020603050405020304" pitchFamily="18" charset="0"/>
                        </a:rPr>
                        <a:t>User Interface:</a:t>
                      </a:r>
                      <a:r>
                        <a:rPr lang="en-US" sz="1100">
                          <a:latin typeface="Times New Roman" panose="02020603050405020304" pitchFamily="18" charset="0"/>
                          <a:cs typeface="Times New Roman" panose="02020603050405020304" pitchFamily="18" charset="0"/>
                        </a:rPr>
                        <a:t> Provide a user-friendly interface for users to upload Sanskrit script images.</a:t>
                      </a:r>
                    </a:p>
                  </a:txBody>
                  <a:tcPr marL="23119" marR="23119" marT="11560" marB="11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a:latin typeface="Times New Roman" panose="02020603050405020304" pitchFamily="18" charset="0"/>
                          <a:cs typeface="Times New Roman" panose="02020603050405020304" pitchFamily="18" charset="0"/>
                        </a:rPr>
                        <a:t>TC-013</a:t>
                      </a:r>
                    </a:p>
                  </a:txBody>
                  <a:tcPr marL="23119" marR="23119" marT="11560" marB="11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Times New Roman" panose="02020603050405020304" pitchFamily="18" charset="0"/>
                          <a:cs typeface="Times New Roman" panose="02020603050405020304" pitchFamily="18" charset="0"/>
                        </a:rPr>
                        <a:t>Ensure that the upload interface is intuitive and easy to use.</a:t>
                      </a:r>
                    </a:p>
                  </a:txBody>
                  <a:tcPr marL="23119" marR="23119" marT="11560" marB="11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a:latin typeface="Times New Roman" panose="02020603050405020304" pitchFamily="18" charset="0"/>
                          <a:cs typeface="Times New Roman" panose="02020603050405020304" pitchFamily="18" charset="0"/>
                        </a:rPr>
                        <a:t>Pending</a:t>
                      </a:r>
                    </a:p>
                  </a:txBody>
                  <a:tcPr marL="23119" marR="23119" marT="11560" marB="11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a:latin typeface="Times New Roman" panose="02020603050405020304" pitchFamily="18" charset="0"/>
                          <a:cs typeface="Times New Roman" panose="02020603050405020304" pitchFamily="18" charset="0"/>
                        </a:rPr>
                        <a:t>Test on various devices and browsers.</a:t>
                      </a:r>
                    </a:p>
                  </a:txBody>
                  <a:tcPr marL="23119" marR="23119" marT="11560" marB="11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5549578"/>
                  </a:ext>
                </a:extLst>
              </a:tr>
              <a:tr h="896233">
                <a:tc>
                  <a:txBody>
                    <a:bodyPr/>
                    <a:lstStyle/>
                    <a:p>
                      <a:r>
                        <a:rPr lang="en-US" sz="1100">
                          <a:latin typeface="Times New Roman" panose="02020603050405020304" pitchFamily="18" charset="0"/>
                          <a:cs typeface="Times New Roman" panose="02020603050405020304" pitchFamily="18" charset="0"/>
                        </a:rPr>
                        <a:t>REQ-014</a:t>
                      </a:r>
                    </a:p>
                  </a:txBody>
                  <a:tcPr marL="23119" marR="23119" marT="11560" marB="11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a:latin typeface="Times New Roman" panose="02020603050405020304" pitchFamily="18" charset="0"/>
                          <a:cs typeface="Times New Roman" panose="02020603050405020304" pitchFamily="18" charset="0"/>
                        </a:rPr>
                        <a:t>Error Handling:</a:t>
                      </a:r>
                      <a:r>
                        <a:rPr lang="en-US" sz="1100">
                          <a:latin typeface="Times New Roman" panose="02020603050405020304" pitchFamily="18" charset="0"/>
                          <a:cs typeface="Times New Roman" panose="02020603050405020304" pitchFamily="18" charset="0"/>
                        </a:rPr>
                        <a:t> Handle errors in preprocessing, recognition, and output generation.</a:t>
                      </a:r>
                    </a:p>
                  </a:txBody>
                  <a:tcPr marL="23119" marR="23119" marT="11560" marB="11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a:latin typeface="Times New Roman" panose="02020603050405020304" pitchFamily="18" charset="0"/>
                          <a:cs typeface="Times New Roman" panose="02020603050405020304" pitchFamily="18" charset="0"/>
                        </a:rPr>
                        <a:t>TC-014</a:t>
                      </a:r>
                    </a:p>
                  </a:txBody>
                  <a:tcPr marL="23119" marR="23119" marT="11560" marB="11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a:latin typeface="Times New Roman" panose="02020603050405020304" pitchFamily="18" charset="0"/>
                          <a:cs typeface="Times New Roman" panose="02020603050405020304" pitchFamily="18" charset="0"/>
                        </a:rPr>
                        <a:t>Test error handling for invalid images or failed OCR processes.</a:t>
                      </a:r>
                    </a:p>
                  </a:txBody>
                  <a:tcPr marL="23119" marR="23119" marT="11560" marB="11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a:latin typeface="Times New Roman" panose="02020603050405020304" pitchFamily="18" charset="0"/>
                          <a:cs typeface="Times New Roman" panose="02020603050405020304" pitchFamily="18" charset="0"/>
                        </a:rPr>
                        <a:t>Pending</a:t>
                      </a:r>
                    </a:p>
                  </a:txBody>
                  <a:tcPr marL="23119" marR="23119" marT="11560" marB="11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Times New Roman" panose="02020603050405020304" pitchFamily="18" charset="0"/>
                          <a:cs typeface="Times New Roman" panose="02020603050405020304" pitchFamily="18" charset="0"/>
                        </a:rPr>
                        <a:t>Ensure error messages are clear and informative.</a:t>
                      </a:r>
                    </a:p>
                  </a:txBody>
                  <a:tcPr marL="23119" marR="23119" marT="11560" marB="115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54122861"/>
                  </a:ext>
                </a:extLst>
              </a:tr>
            </a:tbl>
          </a:graphicData>
        </a:graphic>
      </p:graphicFrame>
    </p:spTree>
    <p:extLst>
      <p:ext uri="{BB962C8B-B14F-4D97-AF65-F5344CB8AC3E}">
        <p14:creationId xmlns:p14="http://schemas.microsoft.com/office/powerpoint/2010/main" val="28750020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8913F-B604-1947-D17F-F6645A9BB587}"/>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Datasets</a:t>
            </a:r>
            <a:endParaRPr lang="en-US" dirty="0"/>
          </a:p>
        </p:txBody>
      </p:sp>
      <p:sp>
        <p:nvSpPr>
          <p:cNvPr id="3" name="Date Placeholder 2">
            <a:extLst>
              <a:ext uri="{FF2B5EF4-FFF2-40B4-BE49-F238E27FC236}">
                <a16:creationId xmlns:a16="http://schemas.microsoft.com/office/drawing/2014/main" id="{DDF3F34D-558D-E4C8-4941-CB31CA7E6D1E}"/>
              </a:ext>
            </a:extLst>
          </p:cNvPr>
          <p:cNvSpPr>
            <a:spLocks noGrp="1"/>
          </p:cNvSpPr>
          <p:nvPr>
            <p:ph type="dt" sz="half" idx="10"/>
          </p:nvPr>
        </p:nvSpPr>
        <p:spPr/>
        <p:txBody>
          <a:bodyPr/>
          <a:lstStyle/>
          <a:p>
            <a:fld id="{5B86A9C2-4D48-439F-8EDF-60A304426841}" type="datetime1">
              <a:rPr lang="en-IN" smtClean="0"/>
              <a:t>12-05-2025</a:t>
            </a:fld>
            <a:endParaRPr lang="en-IN"/>
          </a:p>
        </p:txBody>
      </p:sp>
      <p:sp>
        <p:nvSpPr>
          <p:cNvPr id="4" name="Footer Placeholder 3">
            <a:extLst>
              <a:ext uri="{FF2B5EF4-FFF2-40B4-BE49-F238E27FC236}">
                <a16:creationId xmlns:a16="http://schemas.microsoft.com/office/drawing/2014/main" id="{7FB251D8-1784-0BC0-E552-32E68F244A3C}"/>
              </a:ext>
            </a:extLst>
          </p:cNvPr>
          <p:cNvSpPr>
            <a:spLocks noGrp="1"/>
          </p:cNvSpPr>
          <p:nvPr>
            <p:ph type="ftr" sz="quarter" idx="11"/>
          </p:nvPr>
        </p:nvSpPr>
        <p:spPr/>
        <p:txBody>
          <a:bodyPr/>
          <a:lstStyle/>
          <a:p>
            <a:r>
              <a:rPr lang="en-GB"/>
              <a:t>DEPARMENT OF CS&amp;E, MITT</a:t>
            </a:r>
            <a:endParaRPr lang="en-IN"/>
          </a:p>
        </p:txBody>
      </p:sp>
      <p:sp>
        <p:nvSpPr>
          <p:cNvPr id="5" name="Slide Number Placeholder 4">
            <a:extLst>
              <a:ext uri="{FF2B5EF4-FFF2-40B4-BE49-F238E27FC236}">
                <a16:creationId xmlns:a16="http://schemas.microsoft.com/office/drawing/2014/main" id="{603B8328-4AEF-077C-3E61-C83739F5C6AB}"/>
              </a:ext>
            </a:extLst>
          </p:cNvPr>
          <p:cNvSpPr>
            <a:spLocks noGrp="1"/>
          </p:cNvSpPr>
          <p:nvPr>
            <p:ph type="sldNum" sz="quarter" idx="12"/>
          </p:nvPr>
        </p:nvSpPr>
        <p:spPr/>
        <p:txBody>
          <a:bodyPr/>
          <a:lstStyle/>
          <a:p>
            <a:fld id="{B2A7461F-41B8-4D25-B9CE-77A262D740AD}" type="slidenum">
              <a:rPr lang="en-IN" smtClean="0"/>
              <a:t>32</a:t>
            </a:fld>
            <a:endParaRPr lang="en-IN"/>
          </a:p>
        </p:txBody>
      </p:sp>
      <p:sp>
        <p:nvSpPr>
          <p:cNvPr id="7" name="TextBox 6">
            <a:extLst>
              <a:ext uri="{FF2B5EF4-FFF2-40B4-BE49-F238E27FC236}">
                <a16:creationId xmlns:a16="http://schemas.microsoft.com/office/drawing/2014/main" id="{CCA36618-F945-0DC1-8E5F-F1BBE16AD7B0}"/>
              </a:ext>
            </a:extLst>
          </p:cNvPr>
          <p:cNvSpPr txBox="1"/>
          <p:nvPr/>
        </p:nvSpPr>
        <p:spPr>
          <a:xfrm>
            <a:off x="1098263" y="1978431"/>
            <a:ext cx="4572000" cy="523220"/>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Source</a:t>
            </a:r>
            <a:endParaRPr lang="en-US" sz="2800" dirty="0"/>
          </a:p>
        </p:txBody>
      </p:sp>
      <p:sp>
        <p:nvSpPr>
          <p:cNvPr id="8" name="Rectangle 3">
            <a:extLst>
              <a:ext uri="{FF2B5EF4-FFF2-40B4-BE49-F238E27FC236}">
                <a16:creationId xmlns:a16="http://schemas.microsoft.com/office/drawing/2014/main" id="{7B66D7D7-E5A6-71F6-B705-B0646515A9D4}"/>
              </a:ext>
            </a:extLst>
          </p:cNvPr>
          <p:cNvSpPr>
            <a:spLocks noChangeArrowheads="1"/>
          </p:cNvSpPr>
          <p:nvPr/>
        </p:nvSpPr>
        <p:spPr bwMode="auto">
          <a:xfrm>
            <a:off x="1167089" y="2686406"/>
            <a:ext cx="6619120" cy="1669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Kaggle offers key datasets for script recognition and translation.</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Devanagari dataset has 90,000 handwritten character images.</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Community support boosts development with shared code and ideas.</a:t>
            </a:r>
          </a:p>
        </p:txBody>
      </p:sp>
    </p:spTree>
    <p:extLst>
      <p:ext uri="{BB962C8B-B14F-4D97-AF65-F5344CB8AC3E}">
        <p14:creationId xmlns:p14="http://schemas.microsoft.com/office/powerpoint/2010/main" val="6249898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0E32EB-639D-AC5E-B7AB-154403A3782C}"/>
              </a:ext>
            </a:extLst>
          </p:cNvPr>
          <p:cNvSpPr txBox="1"/>
          <p:nvPr/>
        </p:nvSpPr>
        <p:spPr>
          <a:xfrm>
            <a:off x="437536" y="218457"/>
            <a:ext cx="4572000" cy="523220"/>
          </a:xfrm>
          <a:prstGeom prst="rect">
            <a:avLst/>
          </a:prstGeom>
          <a:noFill/>
        </p:spPr>
        <p:txBody>
          <a:bodyPr wrap="square">
            <a:spAutoFit/>
          </a:bodyPr>
          <a:lstStyle/>
          <a:p>
            <a:r>
              <a:rPr lang="en-IN" altLang="en-US" sz="2800" b="1" dirty="0">
                <a:latin typeface="Times New Roman" panose="02020603050405020304" pitchFamily="18" charset="0"/>
                <a:cs typeface="Times New Roman" panose="02020603050405020304" pitchFamily="18" charset="0"/>
              </a:rPr>
              <a:t>Preprocessing Steps</a:t>
            </a:r>
            <a:endParaRPr lang="en-US" sz="2800" dirty="0"/>
          </a:p>
        </p:txBody>
      </p:sp>
      <p:sp>
        <p:nvSpPr>
          <p:cNvPr id="4" name="Rectangle 2">
            <a:extLst>
              <a:ext uri="{FF2B5EF4-FFF2-40B4-BE49-F238E27FC236}">
                <a16:creationId xmlns:a16="http://schemas.microsoft.com/office/drawing/2014/main" id="{95234C69-CDC6-7469-73B9-C197274B581E}"/>
              </a:ext>
            </a:extLst>
          </p:cNvPr>
          <p:cNvSpPr>
            <a:spLocks noChangeArrowheads="1"/>
          </p:cNvSpPr>
          <p:nvPr/>
        </p:nvSpPr>
        <p:spPr bwMode="auto">
          <a:xfrm>
            <a:off x="555171" y="844432"/>
            <a:ext cx="8033657" cy="3349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image is first converted to grayscale, and noise is removed</a:t>
            </a:r>
          </a:p>
          <a:p>
            <a:pPr marL="0" marR="0" lvl="0" indent="0" algn="l" defTabSz="914400" rtl="0" eaLnBrk="0" fontAlgn="base" latinLnBrk="0" hangingPunct="0">
              <a:lnSpc>
                <a:spcPct val="150000"/>
              </a:lnSpc>
              <a:spcBef>
                <a:spcPct val="0"/>
              </a:spcBef>
              <a:spcAft>
                <a:spcPct val="0"/>
              </a:spcAft>
              <a:buClrTx/>
              <a:buSzTx/>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using filters to</a:t>
            </a:r>
            <a:r>
              <a:rPr lang="en-US" altLang="en-US" sz="2400" dirty="0">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enhance text clarity.</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Skew correction is then applied to align the text properly for better</a:t>
            </a:r>
            <a:r>
              <a:rPr lang="en-US" altLang="en-US" sz="2400" dirty="0">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OCR results.</a:t>
            </a:r>
          </a:p>
          <a:p>
            <a:pPr marL="0" marR="0" lvl="0" indent="0" algn="l" defTabSz="914400" rtl="0" eaLnBrk="0" fontAlgn="base" latinLnBrk="0" hangingPunct="0">
              <a:lnSpc>
                <a:spcPct val="150000"/>
              </a:lnSpc>
              <a:spcBef>
                <a:spcPct val="0"/>
              </a:spcBef>
              <a:spcAft>
                <a:spcPct val="0"/>
              </a:spcAft>
              <a:buClrTx/>
              <a:buSzTx/>
              <a:buFontTx/>
              <a:buChar char="•"/>
              <a:tabLst/>
            </a:pPr>
            <a:r>
              <a:rPr lang="en-US" altLang="en-US" sz="2400" dirty="0">
                <a:latin typeface="Times New Roman" panose="02020603050405020304" pitchFamily="18" charset="0"/>
                <a:cs typeface="Times New Roman" panose="02020603050405020304" pitchFamily="18" charset="0"/>
              </a:rPr>
              <a:t>T</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ext regions are detected, resized, and normalized to ensure</a:t>
            </a:r>
          </a:p>
          <a:p>
            <a:pPr marL="0" marR="0" lvl="0" indent="0" algn="l" defTabSz="914400" rtl="0" eaLnBrk="0" fontAlgn="base" latinLnBrk="0" hangingPunct="0">
              <a:lnSpc>
                <a:spcPct val="150000"/>
              </a:lnSpc>
              <a:spcBef>
                <a:spcPct val="0"/>
              </a:spcBef>
              <a:spcAft>
                <a:spcPct val="0"/>
              </a:spcAft>
              <a:buClrTx/>
              <a:buSzTx/>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consistent input quality for the OCR module.</a:t>
            </a:r>
          </a:p>
        </p:txBody>
      </p:sp>
    </p:spTree>
    <p:extLst>
      <p:ext uri="{BB962C8B-B14F-4D97-AF65-F5344CB8AC3E}">
        <p14:creationId xmlns:p14="http://schemas.microsoft.com/office/powerpoint/2010/main" val="27606614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9C5DF9-031D-18FD-946F-507941A444B1}"/>
              </a:ext>
            </a:extLst>
          </p:cNvPr>
          <p:cNvSpPr txBox="1"/>
          <p:nvPr/>
        </p:nvSpPr>
        <p:spPr>
          <a:xfrm>
            <a:off x="447368" y="365940"/>
            <a:ext cx="4572000"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Samples</a:t>
            </a:r>
            <a:endParaRPr lang="en-US" sz="2800" dirty="0"/>
          </a:p>
        </p:txBody>
      </p:sp>
      <p:graphicFrame>
        <p:nvGraphicFramePr>
          <p:cNvPr id="4" name="Table 3">
            <a:extLst>
              <a:ext uri="{FF2B5EF4-FFF2-40B4-BE49-F238E27FC236}">
                <a16:creationId xmlns:a16="http://schemas.microsoft.com/office/drawing/2014/main" id="{A2CFF2CA-5CBE-DBA9-069B-8279FCECFEBE}"/>
              </a:ext>
            </a:extLst>
          </p:cNvPr>
          <p:cNvGraphicFramePr>
            <a:graphicFrameLocks noGrp="1"/>
          </p:cNvGraphicFramePr>
          <p:nvPr>
            <p:extLst>
              <p:ext uri="{D42A27DB-BD31-4B8C-83A1-F6EECF244321}">
                <p14:modId xmlns:p14="http://schemas.microsoft.com/office/powerpoint/2010/main" val="2757986822"/>
              </p:ext>
            </p:extLst>
          </p:nvPr>
        </p:nvGraphicFramePr>
        <p:xfrm>
          <a:off x="1684107" y="1570451"/>
          <a:ext cx="3494718" cy="1259634"/>
        </p:xfrm>
        <a:graphic>
          <a:graphicData uri="http://schemas.openxmlformats.org/drawingml/2006/table">
            <a:tbl>
              <a:tblPr firstRow="1" firstCol="1" bandRow="1">
                <a:tableStyleId>{5C22544A-7EE6-4342-B048-85BDC9FD1C3A}</a:tableStyleId>
              </a:tblPr>
              <a:tblGrid>
                <a:gridCol w="1342607">
                  <a:extLst>
                    <a:ext uri="{9D8B030D-6E8A-4147-A177-3AD203B41FA5}">
                      <a16:colId xmlns:a16="http://schemas.microsoft.com/office/drawing/2014/main" val="2752748827"/>
                    </a:ext>
                  </a:extLst>
                </a:gridCol>
                <a:gridCol w="2152111">
                  <a:extLst>
                    <a:ext uri="{9D8B030D-6E8A-4147-A177-3AD203B41FA5}">
                      <a16:colId xmlns:a16="http://schemas.microsoft.com/office/drawing/2014/main" val="1054088811"/>
                    </a:ext>
                  </a:extLst>
                </a:gridCol>
              </a:tblGrid>
              <a:tr h="629817">
                <a:tc>
                  <a:txBody>
                    <a:bodyPr/>
                    <a:lstStyle/>
                    <a:p>
                      <a:pPr marL="0" marR="280035" algn="just">
                        <a:lnSpc>
                          <a:spcPct val="150000"/>
                        </a:lnSpc>
                        <a:spcBef>
                          <a:spcPts val="975"/>
                        </a:spcBef>
                        <a:spcAft>
                          <a:spcPts val="0"/>
                        </a:spcAft>
                        <a:tabLst>
                          <a:tab pos="360045" algn="l"/>
                        </a:tabLst>
                      </a:pPr>
                      <a:r>
                        <a:rPr lang="en-IN" sz="1200" kern="100">
                          <a:effectLst/>
                        </a:rPr>
                        <a:t>Character </a:t>
                      </a:r>
                      <a:endParaRPr lang="en-U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80035" algn="just">
                        <a:lnSpc>
                          <a:spcPct val="150000"/>
                        </a:lnSpc>
                        <a:spcBef>
                          <a:spcPts val="975"/>
                        </a:spcBef>
                        <a:spcAft>
                          <a:spcPts val="0"/>
                        </a:spcAft>
                        <a:tabLst>
                          <a:tab pos="360045" algn="l"/>
                        </a:tabLst>
                      </a:pPr>
                      <a:r>
                        <a:rPr lang="en-IN" sz="1200" kern="100">
                          <a:effectLst/>
                        </a:rPr>
                        <a:t>Datasets </a:t>
                      </a:r>
                      <a:endParaRPr lang="en-U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71843650"/>
                  </a:ext>
                </a:extLst>
              </a:tr>
              <a:tr h="629817">
                <a:tc>
                  <a:txBody>
                    <a:bodyPr/>
                    <a:lstStyle/>
                    <a:p>
                      <a:pPr marL="0" marR="280035" algn="just">
                        <a:lnSpc>
                          <a:spcPct val="150000"/>
                        </a:lnSpc>
                        <a:spcBef>
                          <a:spcPts val="975"/>
                        </a:spcBef>
                        <a:spcAft>
                          <a:spcPts val="0"/>
                        </a:spcAft>
                        <a:tabLst>
                          <a:tab pos="360045" algn="l"/>
                        </a:tabLst>
                      </a:pPr>
                      <a:r>
                        <a:rPr lang="en-IN" sz="1200" kern="100">
                          <a:effectLst/>
                        </a:rPr>
                        <a:t>46</a:t>
                      </a:r>
                      <a:endParaRPr lang="en-U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80035" algn="just">
                        <a:lnSpc>
                          <a:spcPct val="150000"/>
                        </a:lnSpc>
                        <a:spcBef>
                          <a:spcPts val="975"/>
                        </a:spcBef>
                        <a:spcAft>
                          <a:spcPts val="0"/>
                        </a:spcAft>
                        <a:tabLst>
                          <a:tab pos="360045" algn="l"/>
                        </a:tabLst>
                      </a:pPr>
                      <a:r>
                        <a:rPr lang="en-IN" sz="1200" kern="100" dirty="0">
                          <a:effectLst/>
                        </a:rPr>
                        <a:t>92000(46*2000) each</a:t>
                      </a:r>
                      <a:endParaRPr lang="en-US"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68694863"/>
                  </a:ext>
                </a:extLst>
              </a:tr>
            </a:tbl>
          </a:graphicData>
        </a:graphic>
      </p:graphicFrame>
    </p:spTree>
    <p:extLst>
      <p:ext uri="{BB962C8B-B14F-4D97-AF65-F5344CB8AC3E}">
        <p14:creationId xmlns:p14="http://schemas.microsoft.com/office/powerpoint/2010/main" val="22089998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827F3-D172-3B0A-86F2-A7998BD1D21B}"/>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Implementation</a:t>
            </a:r>
            <a:endParaRPr lang="en-US" dirty="0"/>
          </a:p>
        </p:txBody>
      </p:sp>
      <p:sp>
        <p:nvSpPr>
          <p:cNvPr id="3" name="Date Placeholder 2">
            <a:extLst>
              <a:ext uri="{FF2B5EF4-FFF2-40B4-BE49-F238E27FC236}">
                <a16:creationId xmlns:a16="http://schemas.microsoft.com/office/drawing/2014/main" id="{EC0EBA19-BFD9-ECD0-E01C-B72644FEE43B}"/>
              </a:ext>
            </a:extLst>
          </p:cNvPr>
          <p:cNvSpPr>
            <a:spLocks noGrp="1"/>
          </p:cNvSpPr>
          <p:nvPr>
            <p:ph type="dt" sz="half" idx="10"/>
          </p:nvPr>
        </p:nvSpPr>
        <p:spPr/>
        <p:txBody>
          <a:bodyPr/>
          <a:lstStyle/>
          <a:p>
            <a:fld id="{5B86A9C2-4D48-439F-8EDF-60A304426841}" type="datetime1">
              <a:rPr lang="en-IN" smtClean="0"/>
              <a:t>12-05-2025</a:t>
            </a:fld>
            <a:endParaRPr lang="en-IN"/>
          </a:p>
        </p:txBody>
      </p:sp>
      <p:sp>
        <p:nvSpPr>
          <p:cNvPr id="4" name="Footer Placeholder 3">
            <a:extLst>
              <a:ext uri="{FF2B5EF4-FFF2-40B4-BE49-F238E27FC236}">
                <a16:creationId xmlns:a16="http://schemas.microsoft.com/office/drawing/2014/main" id="{E9FF4142-4DC5-BD5D-E3C4-3A8DAF055596}"/>
              </a:ext>
            </a:extLst>
          </p:cNvPr>
          <p:cNvSpPr>
            <a:spLocks noGrp="1"/>
          </p:cNvSpPr>
          <p:nvPr>
            <p:ph type="ftr" sz="quarter" idx="11"/>
          </p:nvPr>
        </p:nvSpPr>
        <p:spPr/>
        <p:txBody>
          <a:bodyPr/>
          <a:lstStyle/>
          <a:p>
            <a:r>
              <a:rPr lang="en-GB"/>
              <a:t>DEPARMENT OF CS&amp;E, MITT</a:t>
            </a:r>
            <a:endParaRPr lang="en-IN"/>
          </a:p>
        </p:txBody>
      </p:sp>
      <p:sp>
        <p:nvSpPr>
          <p:cNvPr id="5" name="Slide Number Placeholder 4">
            <a:extLst>
              <a:ext uri="{FF2B5EF4-FFF2-40B4-BE49-F238E27FC236}">
                <a16:creationId xmlns:a16="http://schemas.microsoft.com/office/drawing/2014/main" id="{41CEDE7D-DBD1-8021-9A82-4581F6A51B49}"/>
              </a:ext>
            </a:extLst>
          </p:cNvPr>
          <p:cNvSpPr>
            <a:spLocks noGrp="1"/>
          </p:cNvSpPr>
          <p:nvPr>
            <p:ph type="sldNum" sz="quarter" idx="12"/>
          </p:nvPr>
        </p:nvSpPr>
        <p:spPr/>
        <p:txBody>
          <a:bodyPr/>
          <a:lstStyle/>
          <a:p>
            <a:fld id="{B2A7461F-41B8-4D25-B9CE-77A262D740AD}" type="slidenum">
              <a:rPr lang="en-IN" smtClean="0"/>
              <a:t>35</a:t>
            </a:fld>
            <a:endParaRPr lang="en-IN"/>
          </a:p>
        </p:txBody>
      </p:sp>
      <p:sp>
        <p:nvSpPr>
          <p:cNvPr id="6" name="Rectangle 1">
            <a:extLst>
              <a:ext uri="{FF2B5EF4-FFF2-40B4-BE49-F238E27FC236}">
                <a16:creationId xmlns:a16="http://schemas.microsoft.com/office/drawing/2014/main" id="{2D83B3FB-93B5-609E-935E-DB7F72632F97}"/>
              </a:ext>
            </a:extLst>
          </p:cNvPr>
          <p:cNvSpPr>
            <a:spLocks noChangeArrowheads="1"/>
          </p:cNvSpPr>
          <p:nvPr/>
        </p:nvSpPr>
        <p:spPr bwMode="auto">
          <a:xfrm>
            <a:off x="1058934" y="2646771"/>
            <a:ext cx="7781874" cy="2345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Python – Core programming language for building the pipeline.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OpenCV – Used for image preprocessing tasks like noise removal, </a:t>
            </a:r>
          </a:p>
          <a:p>
            <a:pPr marL="0" marR="0" lvl="0" indent="0" algn="l" defTabSz="914400" rtl="0" eaLnBrk="0" fontAlgn="base" latinLnBrk="0" hangingPunct="0">
              <a:lnSpc>
                <a:spcPct val="150000"/>
              </a:lnSpc>
              <a:spcBef>
                <a:spcPct val="0"/>
              </a:spcBef>
              <a:spcAft>
                <a:spcPct val="0"/>
              </a:spcAft>
              <a:buClrTx/>
              <a:buSzTx/>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skew correction,</a:t>
            </a:r>
            <a:r>
              <a:rPr lang="en-US" altLang="en-US" sz="2000" dirty="0">
                <a:latin typeface="Times New Roman" panose="02020603050405020304" pitchFamily="18" charset="0"/>
                <a:cs typeface="Times New Roman" panose="02020603050405020304" pitchFamily="18" charset="0"/>
              </a:rPr>
              <a:t> </a:t>
            </a: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text region detection.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Custom OCR – For recognizing Sanskrit </a:t>
            </a:r>
            <a:r>
              <a:rPr lang="en-US" altLang="en-US" sz="2000" dirty="0">
                <a:latin typeface="Times New Roman" panose="02020603050405020304" pitchFamily="18" charset="0"/>
                <a:cs typeface="Times New Roman" panose="02020603050405020304" pitchFamily="18" charset="0"/>
              </a:rPr>
              <a:t> </a:t>
            </a: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text from images.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Translation Models  – For accurate translation into English and Kannada.</a:t>
            </a:r>
          </a:p>
        </p:txBody>
      </p:sp>
      <p:sp>
        <p:nvSpPr>
          <p:cNvPr id="8" name="TextBox 7">
            <a:extLst>
              <a:ext uri="{FF2B5EF4-FFF2-40B4-BE49-F238E27FC236}">
                <a16:creationId xmlns:a16="http://schemas.microsoft.com/office/drawing/2014/main" id="{5BCA7967-6157-0325-01D9-2E6B57FC6D43}"/>
              </a:ext>
            </a:extLst>
          </p:cNvPr>
          <p:cNvSpPr txBox="1"/>
          <p:nvPr/>
        </p:nvSpPr>
        <p:spPr>
          <a:xfrm>
            <a:off x="948813" y="2031633"/>
            <a:ext cx="4572000"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Technology stack  </a:t>
            </a:r>
          </a:p>
        </p:txBody>
      </p:sp>
    </p:spTree>
    <p:extLst>
      <p:ext uri="{BB962C8B-B14F-4D97-AF65-F5344CB8AC3E}">
        <p14:creationId xmlns:p14="http://schemas.microsoft.com/office/powerpoint/2010/main" val="41103595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442F6F-27AF-ADC5-044C-266BBE1174DD}"/>
              </a:ext>
            </a:extLst>
          </p:cNvPr>
          <p:cNvSpPr txBox="1"/>
          <p:nvPr/>
        </p:nvSpPr>
        <p:spPr>
          <a:xfrm>
            <a:off x="624348" y="247953"/>
            <a:ext cx="4572000" cy="523220"/>
          </a:xfrm>
          <a:prstGeom prst="rect">
            <a:avLst/>
          </a:prstGeom>
          <a:noFill/>
        </p:spPr>
        <p:txBody>
          <a:bodyPr wrap="square">
            <a:spAutoFit/>
          </a:bodyPr>
          <a:lstStyle/>
          <a:p>
            <a:r>
              <a:rPr lang="en-US" sz="2800" b="1" dirty="0">
                <a:effectLst/>
                <a:latin typeface="Times New Roman" panose="02020603050405020304" pitchFamily="18" charset="0"/>
                <a:ea typeface="Times New Roman" panose="02020603050405020304" pitchFamily="18" charset="0"/>
              </a:rPr>
              <a:t>Development Environment</a:t>
            </a:r>
            <a:endParaRPr lang="en-US" sz="2800" dirty="0"/>
          </a:p>
        </p:txBody>
      </p:sp>
      <p:sp>
        <p:nvSpPr>
          <p:cNvPr id="4" name="Rectangle 1">
            <a:extLst>
              <a:ext uri="{FF2B5EF4-FFF2-40B4-BE49-F238E27FC236}">
                <a16:creationId xmlns:a16="http://schemas.microsoft.com/office/drawing/2014/main" id="{B078C9DF-B5B8-910E-FB4F-5EB949A8557A}"/>
              </a:ext>
            </a:extLst>
          </p:cNvPr>
          <p:cNvSpPr>
            <a:spLocks noChangeArrowheads="1"/>
          </p:cNvSpPr>
          <p:nvPr/>
        </p:nvSpPr>
        <p:spPr bwMode="auto">
          <a:xfrm>
            <a:off x="897158" y="771173"/>
            <a:ext cx="8598379" cy="4653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Operating System</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Windows 10 / Ubuntu 20.04 ( on user preference)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IDE</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VS Code /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Jupyter</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Notebook – for writing and testing code interactively</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Python Version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Python 3.8 or above – main programming language for all </a:t>
            </a:r>
          </a:p>
          <a:p>
            <a:pPr marL="0" marR="0" lvl="0" indent="0" algn="l" defTabSz="914400" rtl="0" eaLnBrk="0" fontAlgn="base" latinLnBrk="0" hangingPunct="0">
              <a:lnSpc>
                <a:spcPct val="150000"/>
              </a:lnSpc>
              <a:spcBef>
                <a:spcPct val="0"/>
              </a:spcBef>
              <a:spcAft>
                <a:spcPct val="0"/>
              </a:spcAft>
              <a:buClrTx/>
              <a:buSzTx/>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modules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Libraries &amp; Frameworks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lvl="1" defTabSz="914400" eaLnBrk="0" fontAlgn="base" hangingPunct="0">
              <a:lnSpc>
                <a:spcPct val="150000"/>
              </a:lnSpc>
              <a:spcBef>
                <a:spcPct val="0"/>
              </a:spcBef>
              <a:spcAft>
                <a:spcPct val="0"/>
              </a:spcAft>
              <a:buFontTx/>
              <a:buChar char="•"/>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OpenCV for image processing</a:t>
            </a:r>
          </a:p>
          <a:p>
            <a:pPr lvl="1" defTabSz="914400" eaLnBrk="0" fontAlgn="base" hangingPunct="0">
              <a:lnSpc>
                <a:spcPct val="150000"/>
              </a:lnSpc>
              <a:spcBef>
                <a:spcPct val="0"/>
              </a:spcBef>
              <a:spcAft>
                <a:spcPct val="0"/>
              </a:spcAft>
              <a:buFontTx/>
              <a:buChar char="•"/>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TensorFlow/</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Keras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or Tesseract for OCR</a:t>
            </a:r>
          </a:p>
          <a:p>
            <a:pPr lvl="1" defTabSz="914400" eaLnBrk="0" fontAlgn="base" hangingPunct="0">
              <a:lnSpc>
                <a:spcPct val="150000"/>
              </a:lnSpc>
              <a:spcBef>
                <a:spcPct val="0"/>
              </a:spcBef>
              <a:spcAft>
                <a:spcPct val="0"/>
              </a:spcAft>
              <a:buFontTx/>
              <a:buChar char="•"/>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Transformers (Hugging Face) for translation models</a:t>
            </a:r>
          </a:p>
          <a:p>
            <a:pPr marL="0" marR="0" lvl="0" indent="0" algn="l" defTabSz="914400" rtl="0" eaLnBrk="0" fontAlgn="base" latinLnBrk="0" hangingPunct="0">
              <a:lnSpc>
                <a:spcPct val="15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14732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951A985-C217-2604-71F1-24556C492105}"/>
              </a:ext>
            </a:extLst>
          </p:cNvPr>
          <p:cNvGrpSpPr/>
          <p:nvPr/>
        </p:nvGrpSpPr>
        <p:grpSpPr>
          <a:xfrm>
            <a:off x="290051" y="374925"/>
            <a:ext cx="8507168" cy="6299741"/>
            <a:chOff x="290051" y="374925"/>
            <a:chExt cx="8507168" cy="6299741"/>
          </a:xfrm>
        </p:grpSpPr>
        <p:sp>
          <p:nvSpPr>
            <p:cNvPr id="3" name="TextBox 2">
              <a:extLst>
                <a:ext uri="{FF2B5EF4-FFF2-40B4-BE49-F238E27FC236}">
                  <a16:creationId xmlns:a16="http://schemas.microsoft.com/office/drawing/2014/main" id="{AE837C0A-9987-123B-4631-DA899BECA636}"/>
                </a:ext>
              </a:extLst>
            </p:cNvPr>
            <p:cNvSpPr txBox="1"/>
            <p:nvPr/>
          </p:nvSpPr>
          <p:spPr>
            <a:xfrm>
              <a:off x="290051" y="374925"/>
              <a:ext cx="7221794"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Module-wise implementation with description </a:t>
              </a:r>
              <a:endParaRPr lang="en-US" sz="2800" dirty="0"/>
            </a:p>
          </p:txBody>
        </p:sp>
        <p:sp>
          <p:nvSpPr>
            <p:cNvPr id="4" name="TextBox 3">
              <a:extLst>
                <a:ext uri="{FF2B5EF4-FFF2-40B4-BE49-F238E27FC236}">
                  <a16:creationId xmlns:a16="http://schemas.microsoft.com/office/drawing/2014/main" id="{99981356-BD66-901D-7009-175C0A2325AE}"/>
                </a:ext>
              </a:extLst>
            </p:cNvPr>
            <p:cNvSpPr txBox="1"/>
            <p:nvPr/>
          </p:nvSpPr>
          <p:spPr>
            <a:xfrm>
              <a:off x="448802" y="898145"/>
              <a:ext cx="8246395" cy="4191981"/>
            </a:xfrm>
            <a:prstGeom prst="rect">
              <a:avLst/>
            </a:prstGeom>
            <a:noFill/>
          </p:spPr>
          <p:txBody>
            <a:bodyPr wrap="square">
              <a:spAutoFit/>
            </a:bodyPr>
            <a:lstStyle/>
            <a:p>
              <a:pPr marL="342900" indent="-342900">
                <a:lnSpc>
                  <a:spcPct val="150000"/>
                </a:lnSpc>
                <a:buAutoNum type="arabicParenR"/>
              </a:pPr>
              <a:r>
                <a:rPr lang="en-US" sz="2000" b="1" dirty="0">
                  <a:latin typeface="Times New Roman" panose="02020603050405020304" pitchFamily="18" charset="0"/>
                  <a:cs typeface="Times New Roman" panose="02020603050405020304" pitchFamily="18" charset="0"/>
                </a:rPr>
                <a:t>Image Preprocessing Module</a:t>
              </a:r>
            </a:p>
            <a:p>
              <a:pPr>
                <a:lnSpc>
                  <a:spcPct val="150000"/>
                </a:lnSpc>
              </a:pP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Prepares the input image for OCR by enhancing text clarity and aligning it properly.</a:t>
              </a:r>
            </a:p>
            <a:p>
              <a:pPr>
                <a:lnSpc>
                  <a:spcPct val="150000"/>
                </a:lnSpc>
              </a:pPr>
              <a:r>
                <a:rPr lang="en-US" sz="2000" b="1" dirty="0">
                  <a:latin typeface="Times New Roman" panose="02020603050405020304" pitchFamily="18" charset="0"/>
                  <a:cs typeface="Times New Roman" panose="02020603050405020304" pitchFamily="18" charset="0"/>
                </a:rPr>
                <a:t>2) Custom OCR Module</a:t>
              </a:r>
            </a:p>
            <a:p>
              <a:pPr>
                <a:lnSpc>
                  <a:spcPct val="150000"/>
                </a:lnSpc>
              </a:pPr>
              <a:r>
                <a:rPr lang="en-US" sz="2000" dirty="0">
                  <a:latin typeface="Times New Roman" panose="02020603050405020304" pitchFamily="18" charset="0"/>
                  <a:cs typeface="Times New Roman" panose="02020603050405020304" pitchFamily="18" charset="0"/>
                </a:rPr>
                <a:t>Recognizes and extracts text from the preprocessed image.</a:t>
              </a:r>
            </a:p>
            <a:p>
              <a:pPr>
                <a:lnSpc>
                  <a:spcPct val="150000"/>
                </a:lnSpc>
              </a:pPr>
              <a:r>
                <a:rPr lang="en-US" sz="2000" b="1" dirty="0">
                  <a:latin typeface="Times New Roman" panose="02020603050405020304" pitchFamily="18" charset="0"/>
                  <a:cs typeface="Times New Roman" panose="02020603050405020304" pitchFamily="18" charset="0"/>
                </a:rPr>
                <a:t>3) Sentence Reconstruction Module</a:t>
              </a:r>
            </a:p>
            <a:p>
              <a:pPr>
                <a:lnSpc>
                  <a:spcPct val="150000"/>
                </a:lnSpc>
              </a:pPr>
              <a:r>
                <a:rPr lang="en-US" sz="2000" dirty="0">
                  <a:latin typeface="Times New Roman" panose="02020603050405020304" pitchFamily="18" charset="0"/>
                  <a:cs typeface="Times New Roman" panose="02020603050405020304" pitchFamily="18" charset="0"/>
                </a:rPr>
                <a:t>Fixes word order and syntax errors to ensure correct sentence structure.</a:t>
              </a:r>
            </a:p>
            <a:p>
              <a:pPr>
                <a:lnSpc>
                  <a:spcPct val="150000"/>
                </a:lnSpc>
              </a:pPr>
              <a:endParaRPr lang="en-US" sz="2000" dirty="0">
                <a:latin typeface="Times New Roman" panose="02020603050405020304" pitchFamily="18" charset="0"/>
                <a:cs typeface="Times New Roman" panose="02020603050405020304" pitchFamily="18" charset="0"/>
              </a:endParaRPr>
            </a:p>
            <a:p>
              <a:pPr>
                <a:lnSpc>
                  <a:spcPct val="150000"/>
                </a:lnSpc>
              </a:pPr>
              <a:endParaRPr lang="en-US" sz="20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F307D0B-601B-1556-86DB-5A1A520FE97E}"/>
                </a:ext>
              </a:extLst>
            </p:cNvPr>
            <p:cNvSpPr txBox="1"/>
            <p:nvPr/>
          </p:nvSpPr>
          <p:spPr>
            <a:xfrm>
              <a:off x="448802" y="4074113"/>
              <a:ext cx="8348417" cy="1289071"/>
            </a:xfrm>
            <a:prstGeom prst="rect">
              <a:avLst/>
            </a:prstGeom>
            <a:noFill/>
          </p:spPr>
          <p:txBody>
            <a:bodyPr wrap="square">
              <a:spAutoFit/>
            </a:bodyPr>
            <a:lstStyle/>
            <a:p>
              <a:pPr>
                <a:lnSpc>
                  <a:spcPct val="150000"/>
                </a:lnSpc>
              </a:pPr>
              <a:r>
                <a:rPr lang="en-US" sz="1800" b="1" dirty="0">
                  <a:latin typeface="Times New Roman" panose="02020603050405020304" pitchFamily="18" charset="0"/>
                  <a:cs typeface="Times New Roman" panose="02020603050405020304" pitchFamily="18" charset="0"/>
                </a:rPr>
                <a:t>4) Semantic Analysis Module</a:t>
              </a:r>
            </a:p>
            <a:p>
              <a:pPr>
                <a:lnSpc>
                  <a:spcPct val="150000"/>
                </a:lnSpc>
              </a:pPr>
              <a:r>
                <a:rPr lang="en-US" sz="1800" dirty="0">
                  <a:latin typeface="Times New Roman" panose="02020603050405020304" pitchFamily="18" charset="0"/>
                  <a:cs typeface="Times New Roman" panose="02020603050405020304" pitchFamily="18" charset="0"/>
                </a:rPr>
                <a:t>Interprets the meaning of Sanskrit sentences and ensures accurate semantic representation.</a:t>
              </a:r>
              <a:endParaRPr lang="en-US" sz="18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06EC20C-245F-5CE1-2E72-0CE842548F0A}"/>
                </a:ext>
              </a:extLst>
            </p:cNvPr>
            <p:cNvSpPr txBox="1"/>
            <p:nvPr/>
          </p:nvSpPr>
          <p:spPr>
            <a:xfrm>
              <a:off x="448802" y="5245044"/>
              <a:ext cx="8089641" cy="1429622"/>
            </a:xfrm>
            <a:prstGeom prst="rect">
              <a:avLst/>
            </a:prstGeom>
            <a:noFill/>
          </p:spPr>
          <p:txBody>
            <a:bodyPr wrap="square">
              <a:spAutoFit/>
            </a:bodyPr>
            <a:lstStyle/>
            <a:p>
              <a:pPr>
                <a:lnSpc>
                  <a:spcPct val="150000"/>
                </a:lnSpc>
              </a:pPr>
              <a:r>
                <a:rPr lang="en-US" sz="2000" b="1" dirty="0">
                  <a:latin typeface="Times New Roman" panose="02020603050405020304" pitchFamily="18" charset="0"/>
                  <a:cs typeface="Times New Roman" panose="02020603050405020304" pitchFamily="18" charset="0"/>
                </a:rPr>
                <a:t>5) Translation Module</a:t>
              </a:r>
            </a:p>
            <a:p>
              <a:pPr>
                <a:lnSpc>
                  <a:spcPct val="150000"/>
                </a:lnSpc>
              </a:pPr>
              <a:r>
                <a:rPr lang="en-US" sz="2000" dirty="0">
                  <a:latin typeface="Times New Roman" panose="02020603050405020304" pitchFamily="18" charset="0"/>
                  <a:cs typeface="Times New Roman" panose="02020603050405020304" pitchFamily="18" charset="0"/>
                </a:rPr>
                <a:t>Provides meaningful translations while preserving contextual integrity.</a:t>
              </a:r>
            </a:p>
            <a:p>
              <a:pPr>
                <a:lnSpc>
                  <a:spcPct val="150000"/>
                </a:lnSpc>
              </a:pPr>
              <a:endParaRPr lang="en-US" sz="2000"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026979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C9153-2A23-B298-13BE-4FCAE9C45B95}"/>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Testing</a:t>
            </a:r>
            <a:endParaRPr lang="en-US" dirty="0"/>
          </a:p>
        </p:txBody>
      </p:sp>
      <p:sp>
        <p:nvSpPr>
          <p:cNvPr id="3" name="Date Placeholder 2">
            <a:extLst>
              <a:ext uri="{FF2B5EF4-FFF2-40B4-BE49-F238E27FC236}">
                <a16:creationId xmlns:a16="http://schemas.microsoft.com/office/drawing/2014/main" id="{9F554C08-0B9F-EDDA-8596-00E38979D8C9}"/>
              </a:ext>
            </a:extLst>
          </p:cNvPr>
          <p:cNvSpPr>
            <a:spLocks noGrp="1"/>
          </p:cNvSpPr>
          <p:nvPr>
            <p:ph type="dt" sz="half" idx="10"/>
          </p:nvPr>
        </p:nvSpPr>
        <p:spPr/>
        <p:txBody>
          <a:bodyPr/>
          <a:lstStyle/>
          <a:p>
            <a:fld id="{5B86A9C2-4D48-439F-8EDF-60A304426841}" type="datetime1">
              <a:rPr lang="en-IN" smtClean="0"/>
              <a:t>12-05-2025</a:t>
            </a:fld>
            <a:endParaRPr lang="en-IN"/>
          </a:p>
        </p:txBody>
      </p:sp>
      <p:sp>
        <p:nvSpPr>
          <p:cNvPr id="4" name="Footer Placeholder 3">
            <a:extLst>
              <a:ext uri="{FF2B5EF4-FFF2-40B4-BE49-F238E27FC236}">
                <a16:creationId xmlns:a16="http://schemas.microsoft.com/office/drawing/2014/main" id="{BFDA64DA-E1E5-9454-7693-553647CB193D}"/>
              </a:ext>
            </a:extLst>
          </p:cNvPr>
          <p:cNvSpPr>
            <a:spLocks noGrp="1"/>
          </p:cNvSpPr>
          <p:nvPr>
            <p:ph type="ftr" sz="quarter" idx="11"/>
          </p:nvPr>
        </p:nvSpPr>
        <p:spPr/>
        <p:txBody>
          <a:bodyPr/>
          <a:lstStyle/>
          <a:p>
            <a:r>
              <a:rPr lang="en-GB"/>
              <a:t>DEPARMENT OF CS&amp;E, MITT</a:t>
            </a:r>
            <a:endParaRPr lang="en-IN"/>
          </a:p>
        </p:txBody>
      </p:sp>
      <p:sp>
        <p:nvSpPr>
          <p:cNvPr id="5" name="Slide Number Placeholder 4">
            <a:extLst>
              <a:ext uri="{FF2B5EF4-FFF2-40B4-BE49-F238E27FC236}">
                <a16:creationId xmlns:a16="http://schemas.microsoft.com/office/drawing/2014/main" id="{3BDADA3D-DF83-F7FE-6ADA-07B0E181882B}"/>
              </a:ext>
            </a:extLst>
          </p:cNvPr>
          <p:cNvSpPr>
            <a:spLocks noGrp="1"/>
          </p:cNvSpPr>
          <p:nvPr>
            <p:ph type="sldNum" sz="quarter" idx="12"/>
          </p:nvPr>
        </p:nvSpPr>
        <p:spPr/>
        <p:txBody>
          <a:bodyPr/>
          <a:lstStyle/>
          <a:p>
            <a:fld id="{B2A7461F-41B8-4D25-B9CE-77A262D740AD}" type="slidenum">
              <a:rPr lang="en-IN" smtClean="0"/>
              <a:t>38</a:t>
            </a:fld>
            <a:endParaRPr lang="en-IN"/>
          </a:p>
        </p:txBody>
      </p:sp>
      <p:sp>
        <p:nvSpPr>
          <p:cNvPr id="7" name="TextBox 6">
            <a:extLst>
              <a:ext uri="{FF2B5EF4-FFF2-40B4-BE49-F238E27FC236}">
                <a16:creationId xmlns:a16="http://schemas.microsoft.com/office/drawing/2014/main" id="{69E2E551-8E6B-97AB-35CA-386E0958BCD2}"/>
              </a:ext>
            </a:extLst>
          </p:cNvPr>
          <p:cNvSpPr txBox="1"/>
          <p:nvPr/>
        </p:nvSpPr>
        <p:spPr>
          <a:xfrm>
            <a:off x="822960" y="1909605"/>
            <a:ext cx="8399698" cy="1877437"/>
          </a:xfrm>
          <a:prstGeom prst="rect">
            <a:avLst/>
          </a:prstGeom>
          <a:noFill/>
        </p:spPr>
        <p:txBody>
          <a:bodyPr wrap="square">
            <a:spAutoFit/>
          </a:bodyPr>
          <a:lstStyle/>
          <a:p>
            <a:pPr marL="342900" indent="-342900">
              <a:buFont typeface="Wingdings" panose="05000000000000000000" pitchFamily="2" charset="2"/>
              <a:buChar char="Ø"/>
            </a:pPr>
            <a:r>
              <a:rPr kumimoji="0" lang="en-IN" altLang="en-US" sz="2800" b="1" i="0" u="none" strike="noStrike" kern="1200" cap="none" spc="0" normalizeH="0" baseline="0" noProof="0" dirty="0">
                <a:ln>
                  <a:noFill/>
                </a:ln>
                <a:solidFill>
                  <a:prstClr val="black">
                    <a:lumMod val="75000"/>
                    <a:lumOff val="25000"/>
                  </a:prstClr>
                </a:solidFill>
                <a:effectLst/>
                <a:uLnTx/>
                <a:uFillTx/>
                <a:latin typeface="Times New Roman"/>
                <a:ea typeface="+mn-ea"/>
                <a:cs typeface="+mn-cs"/>
              </a:rPr>
              <a:t>Testing Methodology</a:t>
            </a:r>
          </a:p>
          <a:p>
            <a:pPr lvl="1">
              <a:lnSpc>
                <a:spcPct val="150000"/>
              </a:lnSpc>
            </a:pPr>
            <a:r>
              <a:rPr kumimoji="0" lang="en-US" altLang="en-US" sz="2000" b="0" i="0" u="none" strike="noStrike" kern="1200" cap="none" spc="0" normalizeH="0" baseline="0" noProof="0" dirty="0">
                <a:ln>
                  <a:noFill/>
                </a:ln>
                <a:solidFill>
                  <a:prstClr val="black">
                    <a:lumMod val="75000"/>
                    <a:lumOff val="25000"/>
                  </a:prstClr>
                </a:solidFill>
                <a:effectLst/>
                <a:uLnTx/>
                <a:uFillTx/>
                <a:ea typeface="+mn-ea"/>
                <a:cs typeface="+mn-cs"/>
              </a:rPr>
              <a:t>The testing methodology ensures that software meets its requirements and works without issues</a:t>
            </a:r>
            <a:r>
              <a:rPr kumimoji="0" lang="en-IN" altLang="en-US" sz="2000" b="1" i="0" u="none" strike="noStrike" kern="1200" cap="none" spc="0" normalizeH="0" baseline="0" noProof="0" dirty="0">
                <a:ln>
                  <a:noFill/>
                </a:ln>
                <a:solidFill>
                  <a:prstClr val="black">
                    <a:lumMod val="75000"/>
                    <a:lumOff val="25000"/>
                  </a:prstClr>
                </a:solidFill>
                <a:effectLst/>
                <a:uLnTx/>
                <a:uFillTx/>
                <a:ea typeface="+mn-ea"/>
                <a:cs typeface="+mn-cs"/>
              </a:rPr>
              <a:t> </a:t>
            </a:r>
            <a:endParaRPr lang="en-US" sz="2000" dirty="0"/>
          </a:p>
          <a:p>
            <a:endParaRPr kumimoji="0" lang="en-IN" altLang="en-US" sz="2800" b="1" i="0" u="none" strike="noStrike" kern="1200" cap="none" spc="0" normalizeH="0" baseline="0" noProof="0" dirty="0">
              <a:ln>
                <a:noFill/>
              </a:ln>
              <a:solidFill>
                <a:prstClr val="black">
                  <a:lumMod val="75000"/>
                  <a:lumOff val="25000"/>
                </a:prstClr>
              </a:solidFill>
              <a:effectLst/>
              <a:uLnTx/>
              <a:uFillTx/>
              <a:latin typeface="Times New Roman"/>
              <a:ea typeface="+mn-ea"/>
              <a:cs typeface="+mn-cs"/>
            </a:endParaRPr>
          </a:p>
        </p:txBody>
      </p:sp>
      <p:sp>
        <p:nvSpPr>
          <p:cNvPr id="8" name="TextBox 7">
            <a:extLst>
              <a:ext uri="{FF2B5EF4-FFF2-40B4-BE49-F238E27FC236}">
                <a16:creationId xmlns:a16="http://schemas.microsoft.com/office/drawing/2014/main" id="{21E4B4CC-923C-66FA-87EB-597C9A09F97B}"/>
              </a:ext>
            </a:extLst>
          </p:cNvPr>
          <p:cNvSpPr txBox="1"/>
          <p:nvPr/>
        </p:nvSpPr>
        <p:spPr>
          <a:xfrm>
            <a:off x="1078598" y="3386932"/>
            <a:ext cx="4572000" cy="400110"/>
          </a:xfrm>
          <a:prstGeom prst="rect">
            <a:avLst/>
          </a:prstGeom>
          <a:noFill/>
        </p:spPr>
        <p:txBody>
          <a:bodyPr wrap="square">
            <a:spAutoFit/>
          </a:bodyPr>
          <a:lstStyle/>
          <a:p>
            <a:pPr marL="800100" lvl="1"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Unit Testing  </a:t>
            </a:r>
          </a:p>
        </p:txBody>
      </p:sp>
      <p:sp>
        <p:nvSpPr>
          <p:cNvPr id="9" name="TextBox 8">
            <a:extLst>
              <a:ext uri="{FF2B5EF4-FFF2-40B4-BE49-F238E27FC236}">
                <a16:creationId xmlns:a16="http://schemas.microsoft.com/office/drawing/2014/main" id="{18D2E752-B91B-505C-3CF3-F2067EBC0CBE}"/>
              </a:ext>
            </a:extLst>
          </p:cNvPr>
          <p:cNvSpPr txBox="1"/>
          <p:nvPr/>
        </p:nvSpPr>
        <p:spPr>
          <a:xfrm>
            <a:off x="1791357" y="3813056"/>
            <a:ext cx="7120572" cy="873572"/>
          </a:xfrm>
          <a:prstGeom prst="rect">
            <a:avLst/>
          </a:prstGeom>
          <a:noFill/>
        </p:spPr>
        <p:txBody>
          <a:bodyPr wrap="square">
            <a:spAutoFit/>
          </a:bodyPr>
          <a:lstStyle/>
          <a:p>
            <a:pPr>
              <a:lnSpc>
                <a:spcPct val="150000"/>
              </a:lnSpc>
            </a:pPr>
            <a:r>
              <a:rPr lang="en-US" dirty="0">
                <a:latin typeface="Times New Roman" panose="02020603050405020304" pitchFamily="18" charset="0"/>
                <a:cs typeface="Times New Roman" panose="02020603050405020304" pitchFamily="18" charset="0"/>
              </a:rPr>
              <a:t>Test individual components (e.g., OCR, preprocessing, translation) to ensure each works correctly with predefined inputs and expected outputs.</a:t>
            </a:r>
          </a:p>
        </p:txBody>
      </p:sp>
      <p:sp>
        <p:nvSpPr>
          <p:cNvPr id="10" name="TextBox 9">
            <a:extLst>
              <a:ext uri="{FF2B5EF4-FFF2-40B4-BE49-F238E27FC236}">
                <a16:creationId xmlns:a16="http://schemas.microsoft.com/office/drawing/2014/main" id="{25A1CA29-2ECE-EF54-AF2A-D3AD3DC393C2}"/>
              </a:ext>
            </a:extLst>
          </p:cNvPr>
          <p:cNvSpPr txBox="1"/>
          <p:nvPr/>
        </p:nvSpPr>
        <p:spPr>
          <a:xfrm>
            <a:off x="1486120" y="4802633"/>
            <a:ext cx="7324530" cy="129586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 Integration Testing</a:t>
            </a:r>
          </a:p>
          <a:p>
            <a:pPr lvl="1">
              <a:lnSpc>
                <a:spcPct val="150000"/>
              </a:lnSpc>
            </a:pPr>
            <a:r>
              <a:rPr lang="en-US" dirty="0">
                <a:latin typeface="Times New Roman" panose="02020603050405020304" pitchFamily="18" charset="0"/>
                <a:cs typeface="Times New Roman" panose="02020603050405020304" pitchFamily="18" charset="0"/>
              </a:rPr>
              <a:t>Test the entire pipeline by feeding an image through all modules to check if they work together as expected.</a:t>
            </a:r>
          </a:p>
        </p:txBody>
      </p:sp>
    </p:spTree>
    <p:extLst>
      <p:ext uri="{BB962C8B-B14F-4D97-AF65-F5344CB8AC3E}">
        <p14:creationId xmlns:p14="http://schemas.microsoft.com/office/powerpoint/2010/main" val="4514963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5FDC39-D5DF-C07C-7310-72BDB2535DDE}"/>
              </a:ext>
            </a:extLst>
          </p:cNvPr>
          <p:cNvSpPr txBox="1"/>
          <p:nvPr/>
        </p:nvSpPr>
        <p:spPr>
          <a:xfrm>
            <a:off x="523087" y="182968"/>
            <a:ext cx="8097826" cy="29510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System Testing</a:t>
            </a:r>
          </a:p>
          <a:p>
            <a:pPr marL="742950" lvl="1" indent="-28575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Verify that the entire system functions correctly from image upload to final translation output.</a:t>
            </a:r>
          </a:p>
          <a:p>
            <a:pPr marL="742950" lvl="1" indent="-28575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Ensure the system can handle different types of Sanskrit text, including printed, handwritten, noisy, and skewed images.</a:t>
            </a:r>
          </a:p>
          <a:p>
            <a:pPr marL="742950" lvl="1" indent="-28575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Validate that the system extracts accurate text, reconstructs sentences properly, and provides correct translations.</a:t>
            </a:r>
          </a:p>
        </p:txBody>
      </p:sp>
      <p:sp>
        <p:nvSpPr>
          <p:cNvPr id="3" name="TextBox 2">
            <a:extLst>
              <a:ext uri="{FF2B5EF4-FFF2-40B4-BE49-F238E27FC236}">
                <a16:creationId xmlns:a16="http://schemas.microsoft.com/office/drawing/2014/main" id="{4C80BCA9-550A-0674-D298-1D61AEBD3C1C}"/>
              </a:ext>
            </a:extLst>
          </p:cNvPr>
          <p:cNvSpPr txBox="1"/>
          <p:nvPr/>
        </p:nvSpPr>
        <p:spPr>
          <a:xfrm>
            <a:off x="0" y="3354637"/>
            <a:ext cx="4572000" cy="369332"/>
          </a:xfrm>
          <a:prstGeom prst="rect">
            <a:avLst/>
          </a:prstGeom>
          <a:noFill/>
        </p:spPr>
        <p:txBody>
          <a:bodyPr wrap="square">
            <a:spAutoFit/>
          </a:bodyPr>
          <a:lstStyle/>
          <a:p>
            <a:pPr marL="742950" lvl="1" indent="-28575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User Acceptance Testing (UAT)  </a:t>
            </a:r>
          </a:p>
        </p:txBody>
      </p:sp>
      <p:sp>
        <p:nvSpPr>
          <p:cNvPr id="4" name="TextBox 3">
            <a:extLst>
              <a:ext uri="{FF2B5EF4-FFF2-40B4-BE49-F238E27FC236}">
                <a16:creationId xmlns:a16="http://schemas.microsoft.com/office/drawing/2014/main" id="{75E36C5B-C400-67E9-77DD-8CBD72031A77}"/>
              </a:ext>
            </a:extLst>
          </p:cNvPr>
          <p:cNvSpPr txBox="1"/>
          <p:nvPr/>
        </p:nvSpPr>
        <p:spPr>
          <a:xfrm>
            <a:off x="1003040" y="3723969"/>
            <a:ext cx="7137919" cy="960328"/>
          </a:xfrm>
          <a:prstGeom prst="rect">
            <a:avLst/>
          </a:prstGeom>
          <a:noFill/>
        </p:spPr>
        <p:txBody>
          <a:bodyPr wrap="square">
            <a:spAutoFit/>
          </a:bodyPr>
          <a:lstStyle/>
          <a:p>
            <a:pPr>
              <a:lnSpc>
                <a:spcPct val="150000"/>
              </a:lnSpc>
            </a:pPr>
            <a:r>
              <a:rPr lang="en-US" sz="2000" dirty="0">
                <a:latin typeface="Times New Roman" panose="02020603050405020304" pitchFamily="18" charset="0"/>
                <a:cs typeface="Times New Roman" panose="02020603050405020304" pitchFamily="18" charset="0"/>
              </a:rPr>
              <a:t>Allow end-users to test the system with real-world Sanskrit text and provide feedback on its functionality and usability.</a:t>
            </a:r>
          </a:p>
        </p:txBody>
      </p:sp>
    </p:spTree>
    <p:extLst>
      <p:ext uri="{BB962C8B-B14F-4D97-AF65-F5344CB8AC3E}">
        <p14:creationId xmlns:p14="http://schemas.microsoft.com/office/powerpoint/2010/main" val="3823395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CDFBD1-3A96-CCCD-C647-3DBA9D27DF56}"/>
              </a:ext>
            </a:extLst>
          </p:cNvPr>
          <p:cNvSpPr>
            <a:spLocks noGrp="1"/>
          </p:cNvSpPr>
          <p:nvPr>
            <p:ph type="dt" sz="half" idx="10"/>
          </p:nvPr>
        </p:nvSpPr>
        <p:spPr/>
        <p:txBody>
          <a:bodyPr/>
          <a:lstStyle/>
          <a:p>
            <a:fld id="{11A39CE7-06EB-4D72-85F6-F346CF2EC3B2}" type="datetime1">
              <a:rPr lang="en-IN"/>
              <a:t>12-05-2025</a:t>
            </a:fld>
            <a:endParaRPr lang="en-IN"/>
          </a:p>
        </p:txBody>
      </p:sp>
      <p:sp>
        <p:nvSpPr>
          <p:cNvPr id="3" name="Footer Placeholder 2">
            <a:extLst>
              <a:ext uri="{FF2B5EF4-FFF2-40B4-BE49-F238E27FC236}">
                <a16:creationId xmlns:a16="http://schemas.microsoft.com/office/drawing/2014/main" id="{73A247E7-4BCF-EFF0-BFD9-930F652A2A12}"/>
              </a:ext>
            </a:extLst>
          </p:cNvPr>
          <p:cNvSpPr>
            <a:spLocks noGrp="1"/>
          </p:cNvSpPr>
          <p:nvPr>
            <p:ph type="ftr" sz="quarter" idx="11"/>
          </p:nvPr>
        </p:nvSpPr>
        <p:spPr/>
        <p:txBody>
          <a:bodyPr/>
          <a:lstStyle/>
          <a:p>
            <a:r>
              <a:rPr lang="en-GB"/>
              <a:t>DEPARMENT OF CS&amp;E, MITT</a:t>
            </a:r>
            <a:endParaRPr lang="en-IN"/>
          </a:p>
        </p:txBody>
      </p:sp>
      <p:sp>
        <p:nvSpPr>
          <p:cNvPr id="4" name="Slide Number Placeholder 3">
            <a:extLst>
              <a:ext uri="{FF2B5EF4-FFF2-40B4-BE49-F238E27FC236}">
                <a16:creationId xmlns:a16="http://schemas.microsoft.com/office/drawing/2014/main" id="{657945B5-0CAE-2411-11D7-5288ACC237F9}"/>
              </a:ext>
            </a:extLst>
          </p:cNvPr>
          <p:cNvSpPr>
            <a:spLocks noGrp="1"/>
          </p:cNvSpPr>
          <p:nvPr>
            <p:ph type="sldNum" sz="quarter" idx="12"/>
          </p:nvPr>
        </p:nvSpPr>
        <p:spPr/>
        <p:txBody>
          <a:bodyPr/>
          <a:lstStyle/>
          <a:p>
            <a:fld id="{B2A7461F-41B8-4D25-B9CE-77A262D740AD}" type="slidenum">
              <a:rPr lang="en-IN"/>
              <a:t>4</a:t>
            </a:fld>
            <a:endParaRPr lang="en-IN"/>
          </a:p>
        </p:txBody>
      </p:sp>
      <p:sp>
        <p:nvSpPr>
          <p:cNvPr id="6" name="TextBox 5">
            <a:extLst>
              <a:ext uri="{FF2B5EF4-FFF2-40B4-BE49-F238E27FC236}">
                <a16:creationId xmlns:a16="http://schemas.microsoft.com/office/drawing/2014/main" id="{27A23493-76EB-FF0D-41B4-5087BA6A9188}"/>
              </a:ext>
            </a:extLst>
          </p:cNvPr>
          <p:cNvSpPr txBox="1"/>
          <p:nvPr/>
        </p:nvSpPr>
        <p:spPr>
          <a:xfrm>
            <a:off x="822961" y="824045"/>
            <a:ext cx="7952014" cy="3181897"/>
          </a:xfrm>
          <a:prstGeom prst="rect">
            <a:avLst/>
          </a:prstGeom>
          <a:noFill/>
        </p:spPr>
        <p:txBody>
          <a:bodyPr wrap="square">
            <a:spAutoFit/>
          </a:bodyPr>
          <a:lstStyle/>
          <a:p>
            <a:pPr algn="just">
              <a:lnSpc>
                <a:spcPct val="150000"/>
              </a:lnSpc>
              <a:buNone/>
            </a:pPr>
            <a:endParaRPr lang="en-IN" dirty="0"/>
          </a:p>
          <a:p>
            <a:pPr algn="just">
              <a:lnSpc>
                <a:spcPct val="150000"/>
              </a:lnSpc>
              <a:buNone/>
            </a:pPr>
            <a:r>
              <a:rPr lang="en-IN" sz="2800" b="1" dirty="0"/>
              <a:t>Problem Statement</a:t>
            </a:r>
          </a:p>
          <a:p>
            <a:pPr algn="just">
              <a:lnSpc>
                <a:spcPct val="150000"/>
              </a:lnSpc>
              <a:buNone/>
            </a:pPr>
            <a:r>
              <a:rPr lang="en-IN" dirty="0"/>
              <a:t>Sanskrit manuscripts are difficult to digitize because of unique challenges like:</a:t>
            </a:r>
          </a:p>
          <a:p>
            <a:pPr algn="just">
              <a:lnSpc>
                <a:spcPct val="150000"/>
              </a:lnSpc>
              <a:buFont typeface="Arial" panose="020B0604020202020204" pitchFamily="34" charset="0"/>
              <a:buChar char="•"/>
            </a:pPr>
            <a:r>
              <a:rPr lang="en-IN" dirty="0"/>
              <a:t>Complex characters and ligatures (joined letters)</a:t>
            </a:r>
          </a:p>
          <a:p>
            <a:pPr algn="just">
              <a:lnSpc>
                <a:spcPct val="150000"/>
              </a:lnSpc>
              <a:buFont typeface="Arial" panose="020B0604020202020204" pitchFamily="34" charset="0"/>
              <a:buChar char="•"/>
            </a:pPr>
            <a:r>
              <a:rPr lang="en-IN" dirty="0"/>
              <a:t>Use of different scripts (like Devanagari, </a:t>
            </a:r>
            <a:r>
              <a:rPr lang="en-IN" dirty="0" err="1"/>
              <a:t>Grantha</a:t>
            </a:r>
            <a:r>
              <a:rPr lang="en-IN" dirty="0"/>
              <a:t>, etc.)</a:t>
            </a:r>
          </a:p>
          <a:p>
            <a:pPr algn="just">
              <a:lnSpc>
                <a:spcPct val="150000"/>
              </a:lnSpc>
              <a:buFont typeface="Arial" panose="020B0604020202020204" pitchFamily="34" charset="0"/>
              <a:buChar char="•"/>
            </a:pPr>
            <a:r>
              <a:rPr lang="en-IN" dirty="0"/>
              <a:t>Poor quality or faded manuscripts</a:t>
            </a:r>
          </a:p>
          <a:p>
            <a:pPr algn="just">
              <a:lnSpc>
                <a:spcPct val="150000"/>
              </a:lnSpc>
              <a:buFont typeface="Arial" panose="020B0604020202020204" pitchFamily="34" charset="0"/>
              <a:buChar char="•"/>
            </a:pPr>
            <a:r>
              <a:rPr lang="en-IN" dirty="0"/>
              <a:t>Limited existing OCR tools for Sanskrit</a:t>
            </a:r>
          </a:p>
        </p:txBody>
      </p:sp>
    </p:spTree>
    <p:extLst>
      <p:ext uri="{BB962C8B-B14F-4D97-AF65-F5344CB8AC3E}">
        <p14:creationId xmlns:p14="http://schemas.microsoft.com/office/powerpoint/2010/main" val="29356016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1982FC-1428-A472-249B-9BEEFAF870FC}"/>
              </a:ext>
            </a:extLst>
          </p:cNvPr>
          <p:cNvSpPr txBox="1"/>
          <p:nvPr/>
        </p:nvSpPr>
        <p:spPr>
          <a:xfrm>
            <a:off x="506362" y="277450"/>
            <a:ext cx="4572000" cy="707886"/>
          </a:xfrm>
          <a:prstGeom prst="rect">
            <a:avLst/>
          </a:prstGeom>
          <a:noFill/>
        </p:spPr>
        <p:txBody>
          <a:bodyPr wrap="square">
            <a:spAutoFit/>
          </a:bodyPr>
          <a:lstStyle/>
          <a:p>
            <a:r>
              <a:rPr lang="en-US" sz="4000" b="1" dirty="0">
                <a:latin typeface="Times New Roman" panose="02020603050405020304" pitchFamily="18" charset="0"/>
                <a:cs typeface="Times New Roman" panose="02020603050405020304" pitchFamily="18" charset="0"/>
              </a:rPr>
              <a:t>Relevant Test Cases </a:t>
            </a:r>
          </a:p>
        </p:txBody>
      </p:sp>
      <p:graphicFrame>
        <p:nvGraphicFramePr>
          <p:cNvPr id="4" name="Table 3">
            <a:extLst>
              <a:ext uri="{FF2B5EF4-FFF2-40B4-BE49-F238E27FC236}">
                <a16:creationId xmlns:a16="http://schemas.microsoft.com/office/drawing/2014/main" id="{3A9A6DAB-9DA4-325E-EDC6-20899D2640C9}"/>
              </a:ext>
            </a:extLst>
          </p:cNvPr>
          <p:cNvGraphicFramePr>
            <a:graphicFrameLocks noGrp="1"/>
          </p:cNvGraphicFramePr>
          <p:nvPr>
            <p:extLst>
              <p:ext uri="{D42A27DB-BD31-4B8C-83A1-F6EECF244321}">
                <p14:modId xmlns:p14="http://schemas.microsoft.com/office/powerpoint/2010/main" val="1326171791"/>
              </p:ext>
            </p:extLst>
          </p:nvPr>
        </p:nvGraphicFramePr>
        <p:xfrm>
          <a:off x="409370" y="1079347"/>
          <a:ext cx="8015000" cy="5118896"/>
        </p:xfrm>
        <a:graphic>
          <a:graphicData uri="http://schemas.openxmlformats.org/drawingml/2006/table">
            <a:tbl>
              <a:tblPr firstRow="1" firstCol="1">
                <a:tableStyleId>{BC89EF96-8CEA-46FF-86C4-4CE0E7609802}</a:tableStyleId>
              </a:tblPr>
              <a:tblGrid>
                <a:gridCol w="1145000">
                  <a:extLst>
                    <a:ext uri="{9D8B030D-6E8A-4147-A177-3AD203B41FA5}">
                      <a16:colId xmlns:a16="http://schemas.microsoft.com/office/drawing/2014/main" val="1678790805"/>
                    </a:ext>
                  </a:extLst>
                </a:gridCol>
                <a:gridCol w="1145000">
                  <a:extLst>
                    <a:ext uri="{9D8B030D-6E8A-4147-A177-3AD203B41FA5}">
                      <a16:colId xmlns:a16="http://schemas.microsoft.com/office/drawing/2014/main" val="2210162900"/>
                    </a:ext>
                  </a:extLst>
                </a:gridCol>
                <a:gridCol w="1145000">
                  <a:extLst>
                    <a:ext uri="{9D8B030D-6E8A-4147-A177-3AD203B41FA5}">
                      <a16:colId xmlns:a16="http://schemas.microsoft.com/office/drawing/2014/main" val="4075328621"/>
                    </a:ext>
                  </a:extLst>
                </a:gridCol>
                <a:gridCol w="1145000">
                  <a:extLst>
                    <a:ext uri="{9D8B030D-6E8A-4147-A177-3AD203B41FA5}">
                      <a16:colId xmlns:a16="http://schemas.microsoft.com/office/drawing/2014/main" val="2821320459"/>
                    </a:ext>
                  </a:extLst>
                </a:gridCol>
                <a:gridCol w="1145000">
                  <a:extLst>
                    <a:ext uri="{9D8B030D-6E8A-4147-A177-3AD203B41FA5}">
                      <a16:colId xmlns:a16="http://schemas.microsoft.com/office/drawing/2014/main" val="804325475"/>
                    </a:ext>
                  </a:extLst>
                </a:gridCol>
                <a:gridCol w="1145000">
                  <a:extLst>
                    <a:ext uri="{9D8B030D-6E8A-4147-A177-3AD203B41FA5}">
                      <a16:colId xmlns:a16="http://schemas.microsoft.com/office/drawing/2014/main" val="1239109160"/>
                    </a:ext>
                  </a:extLst>
                </a:gridCol>
                <a:gridCol w="1145000">
                  <a:extLst>
                    <a:ext uri="{9D8B030D-6E8A-4147-A177-3AD203B41FA5}">
                      <a16:colId xmlns:a16="http://schemas.microsoft.com/office/drawing/2014/main" val="1968379432"/>
                    </a:ext>
                  </a:extLst>
                </a:gridCol>
              </a:tblGrid>
              <a:tr h="348316">
                <a:tc>
                  <a:txBody>
                    <a:bodyPr/>
                    <a:lstStyle/>
                    <a:p>
                      <a:r>
                        <a:rPr lang="en-US" sz="1100" b="1"/>
                        <a:t>TEST CASE ID</a:t>
                      </a:r>
                      <a:endParaRPr lang="en-US" sz="1100">
                        <a:latin typeface="Times New Roman" panose="02020603050405020304" pitchFamily="18" charset="0"/>
                        <a:cs typeface="Times New Roman" panose="02020603050405020304" pitchFamily="18" charset="0"/>
                      </a:endParaRPr>
                    </a:p>
                  </a:txBody>
                  <a:tcPr marL="24986" marR="24986" marT="12493" marB="12493" anchor="ctr"/>
                </a:tc>
                <a:tc>
                  <a:txBody>
                    <a:bodyPr/>
                    <a:lstStyle/>
                    <a:p>
                      <a:r>
                        <a:rPr lang="en-US" sz="1100" b="1"/>
                        <a:t>DESCRIPTION</a:t>
                      </a:r>
                      <a:endParaRPr lang="en-US" sz="1100">
                        <a:latin typeface="Times New Roman" panose="02020603050405020304" pitchFamily="18" charset="0"/>
                        <a:cs typeface="Times New Roman" panose="02020603050405020304" pitchFamily="18" charset="0"/>
                      </a:endParaRPr>
                    </a:p>
                  </a:txBody>
                  <a:tcPr marL="24986" marR="24986" marT="12493" marB="12493" anchor="ctr"/>
                </a:tc>
                <a:tc>
                  <a:txBody>
                    <a:bodyPr/>
                    <a:lstStyle/>
                    <a:p>
                      <a:r>
                        <a:rPr lang="en-US" sz="1100" b="1"/>
                        <a:t>INPUT</a:t>
                      </a:r>
                      <a:endParaRPr lang="en-US" sz="1100">
                        <a:latin typeface="Times New Roman" panose="02020603050405020304" pitchFamily="18" charset="0"/>
                        <a:cs typeface="Times New Roman" panose="02020603050405020304" pitchFamily="18" charset="0"/>
                      </a:endParaRPr>
                    </a:p>
                  </a:txBody>
                  <a:tcPr marL="24986" marR="24986" marT="12493" marB="12493" anchor="ctr"/>
                </a:tc>
                <a:tc>
                  <a:txBody>
                    <a:bodyPr/>
                    <a:lstStyle/>
                    <a:p>
                      <a:r>
                        <a:rPr lang="en-US" sz="1100" b="1"/>
                        <a:t>EXPECTED OUTPUT</a:t>
                      </a:r>
                      <a:endParaRPr lang="en-US" sz="1100">
                        <a:latin typeface="Times New Roman" panose="02020603050405020304" pitchFamily="18" charset="0"/>
                        <a:cs typeface="Times New Roman" panose="02020603050405020304" pitchFamily="18" charset="0"/>
                      </a:endParaRPr>
                    </a:p>
                  </a:txBody>
                  <a:tcPr marL="24986" marR="24986" marT="12493" marB="12493" anchor="ctr"/>
                </a:tc>
                <a:tc>
                  <a:txBody>
                    <a:bodyPr/>
                    <a:lstStyle/>
                    <a:p>
                      <a:r>
                        <a:rPr lang="en-US" sz="1100" b="1"/>
                        <a:t>ACTUAL OUTPUT</a:t>
                      </a:r>
                      <a:endParaRPr lang="en-US" sz="1100">
                        <a:latin typeface="Times New Roman" panose="02020603050405020304" pitchFamily="18" charset="0"/>
                        <a:cs typeface="Times New Roman" panose="02020603050405020304" pitchFamily="18" charset="0"/>
                      </a:endParaRPr>
                    </a:p>
                  </a:txBody>
                  <a:tcPr marL="24986" marR="24986" marT="12493" marB="12493" anchor="ctr"/>
                </a:tc>
                <a:tc>
                  <a:txBody>
                    <a:bodyPr/>
                    <a:lstStyle/>
                    <a:p>
                      <a:r>
                        <a:rPr lang="en-US" sz="1100" b="1"/>
                        <a:t>STATUS</a:t>
                      </a:r>
                      <a:endParaRPr lang="en-US" sz="1100">
                        <a:latin typeface="Times New Roman" panose="02020603050405020304" pitchFamily="18" charset="0"/>
                        <a:cs typeface="Times New Roman" panose="02020603050405020304" pitchFamily="18" charset="0"/>
                      </a:endParaRPr>
                    </a:p>
                  </a:txBody>
                  <a:tcPr marL="24986" marR="24986" marT="12493" marB="12493" anchor="ctr"/>
                </a:tc>
                <a:tc>
                  <a:txBody>
                    <a:bodyPr/>
                    <a:lstStyle/>
                    <a:p>
                      <a:r>
                        <a:rPr lang="en-US" sz="1100" b="1"/>
                        <a:t>BUG TRACKING</a:t>
                      </a:r>
                      <a:endParaRPr lang="en-US" sz="1100">
                        <a:latin typeface="Times New Roman" panose="02020603050405020304" pitchFamily="18" charset="0"/>
                        <a:cs typeface="Times New Roman" panose="02020603050405020304" pitchFamily="18" charset="0"/>
                      </a:endParaRPr>
                    </a:p>
                  </a:txBody>
                  <a:tcPr marL="24986" marR="24986" marT="12493" marB="12493" anchor="ctr"/>
                </a:tc>
                <a:extLst>
                  <a:ext uri="{0D108BD9-81ED-4DB2-BD59-A6C34878D82A}">
                    <a16:rowId xmlns:a16="http://schemas.microsoft.com/office/drawing/2014/main" val="2260753509"/>
                  </a:ext>
                </a:extLst>
              </a:tr>
              <a:tr h="348316">
                <a:tc>
                  <a:txBody>
                    <a:bodyPr/>
                    <a:lstStyle/>
                    <a:p>
                      <a:r>
                        <a:rPr lang="en-US" sz="1100"/>
                        <a:t>TC_01_IMG_CLEAN</a:t>
                      </a:r>
                      <a:endParaRPr lang="en-US" sz="1100">
                        <a:latin typeface="Times New Roman" panose="02020603050405020304" pitchFamily="18" charset="0"/>
                        <a:cs typeface="Times New Roman" panose="02020603050405020304" pitchFamily="18" charset="0"/>
                      </a:endParaRPr>
                    </a:p>
                  </a:txBody>
                  <a:tcPr marL="24986" marR="24986" marT="12493" marB="12493" anchor="ctr"/>
                </a:tc>
                <a:tc>
                  <a:txBody>
                    <a:bodyPr/>
                    <a:lstStyle/>
                    <a:p>
                      <a:r>
                        <a:rPr lang="en-US" sz="1100"/>
                        <a:t>Preprocess clean image</a:t>
                      </a:r>
                      <a:endParaRPr lang="en-US" sz="1100">
                        <a:latin typeface="Times New Roman" panose="02020603050405020304" pitchFamily="18" charset="0"/>
                        <a:cs typeface="Times New Roman" panose="02020603050405020304" pitchFamily="18" charset="0"/>
                      </a:endParaRPr>
                    </a:p>
                  </a:txBody>
                  <a:tcPr marL="24986" marR="24986" marT="12493" marB="12493" anchor="ctr"/>
                </a:tc>
                <a:tc>
                  <a:txBody>
                    <a:bodyPr/>
                    <a:lstStyle/>
                    <a:p>
                      <a:r>
                        <a:rPr lang="en-US" sz="1100"/>
                        <a:t>Clear image of Sanskrit verse</a:t>
                      </a:r>
                      <a:endParaRPr lang="en-US" sz="1100">
                        <a:latin typeface="Times New Roman" panose="02020603050405020304" pitchFamily="18" charset="0"/>
                        <a:cs typeface="Times New Roman" panose="02020603050405020304" pitchFamily="18" charset="0"/>
                      </a:endParaRPr>
                    </a:p>
                  </a:txBody>
                  <a:tcPr marL="24986" marR="24986" marT="12493" marB="12493" anchor="ctr"/>
                </a:tc>
                <a:tc>
                  <a:txBody>
                    <a:bodyPr/>
                    <a:lstStyle/>
                    <a:p>
                      <a:r>
                        <a:rPr lang="en-US" sz="1100"/>
                        <a:t>High-contrast binary image</a:t>
                      </a:r>
                      <a:endParaRPr lang="en-US" sz="1100">
                        <a:latin typeface="Times New Roman" panose="02020603050405020304" pitchFamily="18" charset="0"/>
                        <a:cs typeface="Times New Roman" panose="02020603050405020304" pitchFamily="18" charset="0"/>
                      </a:endParaRPr>
                    </a:p>
                  </a:txBody>
                  <a:tcPr marL="24986" marR="24986" marT="12493" marB="12493" anchor="ctr"/>
                </a:tc>
                <a:tc>
                  <a:txBody>
                    <a:bodyPr/>
                    <a:lstStyle/>
                    <a:p>
                      <a:r>
                        <a:rPr lang="en-US" sz="1100"/>
                        <a:t>As expected</a:t>
                      </a:r>
                      <a:endParaRPr lang="en-US" sz="1100">
                        <a:latin typeface="Times New Roman" panose="02020603050405020304" pitchFamily="18" charset="0"/>
                        <a:cs typeface="Times New Roman" panose="02020603050405020304" pitchFamily="18" charset="0"/>
                      </a:endParaRPr>
                    </a:p>
                  </a:txBody>
                  <a:tcPr marL="24986" marR="24986" marT="12493" marB="12493" anchor="ctr"/>
                </a:tc>
                <a:tc>
                  <a:txBody>
                    <a:bodyPr/>
                    <a:lstStyle/>
                    <a:p>
                      <a:r>
                        <a:rPr lang="en-US" sz="1100"/>
                        <a:t>Pass</a:t>
                      </a:r>
                      <a:endParaRPr lang="en-US" sz="1100">
                        <a:latin typeface="Times New Roman" panose="02020603050405020304" pitchFamily="18" charset="0"/>
                        <a:cs typeface="Times New Roman" panose="02020603050405020304" pitchFamily="18" charset="0"/>
                      </a:endParaRPr>
                    </a:p>
                  </a:txBody>
                  <a:tcPr marL="24986" marR="24986" marT="12493" marB="12493" anchor="ctr"/>
                </a:tc>
                <a:tc>
                  <a:txBody>
                    <a:bodyPr/>
                    <a:lstStyle/>
                    <a:p>
                      <a:r>
                        <a:rPr lang="en-US" sz="1100"/>
                        <a:t>-</a:t>
                      </a:r>
                      <a:endParaRPr lang="en-US" sz="1100">
                        <a:latin typeface="Times New Roman" panose="02020603050405020304" pitchFamily="18" charset="0"/>
                        <a:cs typeface="Times New Roman" panose="02020603050405020304" pitchFamily="18" charset="0"/>
                      </a:endParaRPr>
                    </a:p>
                  </a:txBody>
                  <a:tcPr marL="24986" marR="24986" marT="12493" marB="12493" anchor="ctr"/>
                </a:tc>
                <a:extLst>
                  <a:ext uri="{0D108BD9-81ED-4DB2-BD59-A6C34878D82A}">
                    <a16:rowId xmlns:a16="http://schemas.microsoft.com/office/drawing/2014/main" val="3103678831"/>
                  </a:ext>
                </a:extLst>
              </a:tr>
              <a:tr h="510396">
                <a:tc>
                  <a:txBody>
                    <a:bodyPr/>
                    <a:lstStyle/>
                    <a:p>
                      <a:r>
                        <a:rPr lang="en-US" sz="1100"/>
                        <a:t>TC_02_IMG_NOISE</a:t>
                      </a:r>
                      <a:endParaRPr lang="en-US" sz="1100">
                        <a:latin typeface="Times New Roman" panose="02020603050405020304" pitchFamily="18" charset="0"/>
                        <a:cs typeface="Times New Roman" panose="02020603050405020304" pitchFamily="18" charset="0"/>
                      </a:endParaRPr>
                    </a:p>
                  </a:txBody>
                  <a:tcPr marL="24986" marR="24986" marT="12493" marB="12493" anchor="ctr"/>
                </a:tc>
                <a:tc>
                  <a:txBody>
                    <a:bodyPr/>
                    <a:lstStyle/>
                    <a:p>
                      <a:r>
                        <a:rPr lang="en-US" sz="1100"/>
                        <a:t>Preprocess noisy/skewed image</a:t>
                      </a:r>
                      <a:endParaRPr lang="en-US" sz="1100">
                        <a:latin typeface="Times New Roman" panose="02020603050405020304" pitchFamily="18" charset="0"/>
                        <a:cs typeface="Times New Roman" panose="02020603050405020304" pitchFamily="18" charset="0"/>
                      </a:endParaRPr>
                    </a:p>
                  </a:txBody>
                  <a:tcPr marL="24986" marR="24986" marT="12493" marB="12493" anchor="ctr"/>
                </a:tc>
                <a:tc>
                  <a:txBody>
                    <a:bodyPr/>
                    <a:lstStyle/>
                    <a:p>
                      <a:r>
                        <a:rPr lang="en-US" sz="1100"/>
                        <a:t>Blurred/skewed Sanskrit script image</a:t>
                      </a:r>
                      <a:endParaRPr lang="en-US" sz="1100">
                        <a:latin typeface="Times New Roman" panose="02020603050405020304" pitchFamily="18" charset="0"/>
                        <a:cs typeface="Times New Roman" panose="02020603050405020304" pitchFamily="18" charset="0"/>
                      </a:endParaRPr>
                    </a:p>
                  </a:txBody>
                  <a:tcPr marL="24986" marR="24986" marT="12493" marB="12493" anchor="ctr"/>
                </a:tc>
                <a:tc>
                  <a:txBody>
                    <a:bodyPr/>
                    <a:lstStyle/>
                    <a:p>
                      <a:r>
                        <a:rPr lang="en-US" sz="1100"/>
                        <a:t>Denoised, deskewed image</a:t>
                      </a:r>
                      <a:endParaRPr lang="en-US" sz="1100">
                        <a:latin typeface="Times New Roman" panose="02020603050405020304" pitchFamily="18" charset="0"/>
                        <a:cs typeface="Times New Roman" panose="02020603050405020304" pitchFamily="18" charset="0"/>
                      </a:endParaRPr>
                    </a:p>
                  </a:txBody>
                  <a:tcPr marL="24986" marR="24986" marT="12493" marB="12493" anchor="ctr"/>
                </a:tc>
                <a:tc>
                  <a:txBody>
                    <a:bodyPr/>
                    <a:lstStyle/>
                    <a:p>
                      <a:r>
                        <a:rPr lang="en-US" sz="1100"/>
                        <a:t>Slight blur</a:t>
                      </a:r>
                      <a:endParaRPr lang="en-US" sz="1100">
                        <a:latin typeface="Times New Roman" panose="02020603050405020304" pitchFamily="18" charset="0"/>
                        <a:cs typeface="Times New Roman" panose="02020603050405020304" pitchFamily="18" charset="0"/>
                      </a:endParaRPr>
                    </a:p>
                  </a:txBody>
                  <a:tcPr marL="24986" marR="24986" marT="12493" marB="12493" anchor="ctr"/>
                </a:tc>
                <a:tc>
                  <a:txBody>
                    <a:bodyPr/>
                    <a:lstStyle/>
                    <a:p>
                      <a:r>
                        <a:rPr lang="en-US" sz="1100"/>
                        <a:t>Partial</a:t>
                      </a:r>
                      <a:endParaRPr lang="en-US" sz="1100">
                        <a:latin typeface="Times New Roman" panose="02020603050405020304" pitchFamily="18" charset="0"/>
                        <a:cs typeface="Times New Roman" panose="02020603050405020304" pitchFamily="18" charset="0"/>
                      </a:endParaRPr>
                    </a:p>
                  </a:txBody>
                  <a:tcPr marL="24986" marR="24986" marT="12493" marB="12493" anchor="ctr"/>
                </a:tc>
                <a:tc>
                  <a:txBody>
                    <a:bodyPr/>
                    <a:lstStyle/>
                    <a:p>
                      <a:r>
                        <a:rPr lang="en-US" sz="1100"/>
                        <a:t>Enhance preprocess filter</a:t>
                      </a:r>
                      <a:endParaRPr lang="en-US" sz="1100">
                        <a:latin typeface="Times New Roman" panose="02020603050405020304" pitchFamily="18" charset="0"/>
                        <a:cs typeface="Times New Roman" panose="02020603050405020304" pitchFamily="18" charset="0"/>
                      </a:endParaRPr>
                    </a:p>
                  </a:txBody>
                  <a:tcPr marL="24986" marR="24986" marT="12493" marB="12493" anchor="ctr"/>
                </a:tc>
                <a:extLst>
                  <a:ext uri="{0D108BD9-81ED-4DB2-BD59-A6C34878D82A}">
                    <a16:rowId xmlns:a16="http://schemas.microsoft.com/office/drawing/2014/main" val="574441301"/>
                  </a:ext>
                </a:extLst>
              </a:tr>
              <a:tr h="510396">
                <a:tc>
                  <a:txBody>
                    <a:bodyPr/>
                    <a:lstStyle/>
                    <a:p>
                      <a:r>
                        <a:rPr lang="en-US" sz="1100"/>
                        <a:t>TC_03_OCR_STD</a:t>
                      </a:r>
                      <a:endParaRPr lang="en-US" sz="1100">
                        <a:latin typeface="Times New Roman" panose="02020603050405020304" pitchFamily="18" charset="0"/>
                        <a:cs typeface="Times New Roman" panose="02020603050405020304" pitchFamily="18" charset="0"/>
                      </a:endParaRPr>
                    </a:p>
                  </a:txBody>
                  <a:tcPr marL="24986" marR="24986" marT="12493" marB="12493" anchor="ctr"/>
                </a:tc>
                <a:tc>
                  <a:txBody>
                    <a:bodyPr/>
                    <a:lstStyle/>
                    <a:p>
                      <a:r>
                        <a:rPr lang="en-US" sz="1100" dirty="0"/>
                        <a:t>OCR extraction from clean image</a:t>
                      </a:r>
                      <a:endParaRPr lang="en-US" sz="1100" dirty="0">
                        <a:latin typeface="Times New Roman" panose="02020603050405020304" pitchFamily="18" charset="0"/>
                        <a:cs typeface="Times New Roman" panose="02020603050405020304" pitchFamily="18" charset="0"/>
                      </a:endParaRPr>
                    </a:p>
                  </a:txBody>
                  <a:tcPr marL="24986" marR="24986" marT="12493" marB="12493" anchor="ctr"/>
                </a:tc>
                <a:tc>
                  <a:txBody>
                    <a:bodyPr/>
                    <a:lstStyle/>
                    <a:p>
                      <a:r>
                        <a:rPr lang="en-US" sz="1100" dirty="0"/>
                        <a:t>Clean image: "</a:t>
                      </a:r>
                      <a:r>
                        <a:rPr lang="hi-IN" sz="1100" dirty="0"/>
                        <a:t>विद्या ददाति विनयम्"</a:t>
                      </a:r>
                      <a:endParaRPr lang="hi-IN" sz="1100" dirty="0">
                        <a:latin typeface="Times New Roman" panose="02020603050405020304" pitchFamily="18" charset="0"/>
                      </a:endParaRPr>
                    </a:p>
                  </a:txBody>
                  <a:tcPr marL="24986" marR="24986" marT="12493" marB="12493" anchor="ctr"/>
                </a:tc>
                <a:tc>
                  <a:txBody>
                    <a:bodyPr/>
                    <a:lstStyle/>
                    <a:p>
                      <a:r>
                        <a:rPr lang="en-US" sz="1100"/>
                        <a:t>Correct text output</a:t>
                      </a:r>
                      <a:endParaRPr lang="en-US" sz="1100">
                        <a:latin typeface="Times New Roman" panose="02020603050405020304" pitchFamily="18" charset="0"/>
                        <a:cs typeface="Times New Roman" panose="02020603050405020304" pitchFamily="18" charset="0"/>
                      </a:endParaRPr>
                    </a:p>
                  </a:txBody>
                  <a:tcPr marL="24986" marR="24986" marT="12493" marB="12493" anchor="ctr"/>
                </a:tc>
                <a:tc>
                  <a:txBody>
                    <a:bodyPr/>
                    <a:lstStyle/>
                    <a:p>
                      <a:r>
                        <a:rPr lang="en-US" sz="1100"/>
                        <a:t>Accurate</a:t>
                      </a:r>
                      <a:endParaRPr lang="en-US" sz="1100">
                        <a:latin typeface="Times New Roman" panose="02020603050405020304" pitchFamily="18" charset="0"/>
                        <a:cs typeface="Times New Roman" panose="02020603050405020304" pitchFamily="18" charset="0"/>
                      </a:endParaRPr>
                    </a:p>
                  </a:txBody>
                  <a:tcPr marL="24986" marR="24986" marT="12493" marB="12493" anchor="ctr"/>
                </a:tc>
                <a:tc>
                  <a:txBody>
                    <a:bodyPr/>
                    <a:lstStyle/>
                    <a:p>
                      <a:r>
                        <a:rPr lang="en-US" sz="1100"/>
                        <a:t>Pass</a:t>
                      </a:r>
                      <a:endParaRPr lang="en-US" sz="1100">
                        <a:latin typeface="Times New Roman" panose="02020603050405020304" pitchFamily="18" charset="0"/>
                        <a:cs typeface="Times New Roman" panose="02020603050405020304" pitchFamily="18" charset="0"/>
                      </a:endParaRPr>
                    </a:p>
                  </a:txBody>
                  <a:tcPr marL="24986" marR="24986" marT="12493" marB="12493" anchor="ctr"/>
                </a:tc>
                <a:tc>
                  <a:txBody>
                    <a:bodyPr/>
                    <a:lstStyle/>
                    <a:p>
                      <a:r>
                        <a:rPr lang="en-US" sz="1100"/>
                        <a:t>-</a:t>
                      </a:r>
                      <a:endParaRPr lang="en-US" sz="1100">
                        <a:latin typeface="Times New Roman" panose="02020603050405020304" pitchFamily="18" charset="0"/>
                        <a:cs typeface="Times New Roman" panose="02020603050405020304" pitchFamily="18" charset="0"/>
                      </a:endParaRPr>
                    </a:p>
                  </a:txBody>
                  <a:tcPr marL="24986" marR="24986" marT="12493" marB="12493" anchor="ctr"/>
                </a:tc>
                <a:extLst>
                  <a:ext uri="{0D108BD9-81ED-4DB2-BD59-A6C34878D82A}">
                    <a16:rowId xmlns:a16="http://schemas.microsoft.com/office/drawing/2014/main" val="683346077"/>
                  </a:ext>
                </a:extLst>
              </a:tr>
              <a:tr h="348316">
                <a:tc>
                  <a:txBody>
                    <a:bodyPr/>
                    <a:lstStyle/>
                    <a:p>
                      <a:r>
                        <a:rPr lang="en-US" sz="1100" dirty="0"/>
                        <a:t>TC_04_OCR_NOISE</a:t>
                      </a:r>
                      <a:endParaRPr lang="en-US" sz="1100" dirty="0">
                        <a:latin typeface="Times New Roman" panose="02020603050405020304" pitchFamily="18" charset="0"/>
                        <a:cs typeface="Times New Roman" panose="02020603050405020304" pitchFamily="18" charset="0"/>
                      </a:endParaRPr>
                    </a:p>
                  </a:txBody>
                  <a:tcPr marL="24986" marR="24986" marT="12493" marB="12493" anchor="ctr"/>
                </a:tc>
                <a:tc>
                  <a:txBody>
                    <a:bodyPr/>
                    <a:lstStyle/>
                    <a:p>
                      <a:r>
                        <a:rPr lang="en-US" sz="1100"/>
                        <a:t>OCR extraction from noisy image</a:t>
                      </a:r>
                      <a:endParaRPr lang="en-US" sz="1100">
                        <a:latin typeface="Times New Roman" panose="02020603050405020304" pitchFamily="18" charset="0"/>
                        <a:cs typeface="Times New Roman" panose="02020603050405020304" pitchFamily="18" charset="0"/>
                      </a:endParaRPr>
                    </a:p>
                  </a:txBody>
                  <a:tcPr marL="24986" marR="24986" marT="12493" marB="12493" anchor="ctr"/>
                </a:tc>
                <a:tc>
                  <a:txBody>
                    <a:bodyPr/>
                    <a:lstStyle/>
                    <a:p>
                      <a:r>
                        <a:rPr lang="en-US" sz="1100"/>
                        <a:t>Skewed + shadow image</a:t>
                      </a:r>
                      <a:endParaRPr lang="en-US" sz="1100">
                        <a:latin typeface="Times New Roman" panose="02020603050405020304" pitchFamily="18" charset="0"/>
                        <a:cs typeface="Times New Roman" panose="02020603050405020304" pitchFamily="18" charset="0"/>
                      </a:endParaRPr>
                    </a:p>
                  </a:txBody>
                  <a:tcPr marL="24986" marR="24986" marT="12493" marB="12493" anchor="ctr"/>
                </a:tc>
                <a:tc>
                  <a:txBody>
                    <a:bodyPr/>
                    <a:lstStyle/>
                    <a:p>
                      <a:r>
                        <a:rPr lang="en-US" sz="1100"/>
                        <a:t>~90% accurate characters</a:t>
                      </a:r>
                      <a:endParaRPr lang="en-US" sz="1100">
                        <a:latin typeface="Times New Roman" panose="02020603050405020304" pitchFamily="18" charset="0"/>
                        <a:cs typeface="Times New Roman" panose="02020603050405020304" pitchFamily="18" charset="0"/>
                      </a:endParaRPr>
                    </a:p>
                  </a:txBody>
                  <a:tcPr marL="24986" marR="24986" marT="12493" marB="12493" anchor="ctr"/>
                </a:tc>
                <a:tc>
                  <a:txBody>
                    <a:bodyPr/>
                    <a:lstStyle/>
                    <a:p>
                      <a:r>
                        <a:rPr lang="en-US" sz="1100"/>
                        <a:t>2 misread chars</a:t>
                      </a:r>
                      <a:endParaRPr lang="en-US" sz="1100">
                        <a:latin typeface="Times New Roman" panose="02020603050405020304" pitchFamily="18" charset="0"/>
                        <a:cs typeface="Times New Roman" panose="02020603050405020304" pitchFamily="18" charset="0"/>
                      </a:endParaRPr>
                    </a:p>
                  </a:txBody>
                  <a:tcPr marL="24986" marR="24986" marT="12493" marB="12493" anchor="ctr"/>
                </a:tc>
                <a:tc>
                  <a:txBody>
                    <a:bodyPr/>
                    <a:lstStyle/>
                    <a:p>
                      <a:r>
                        <a:rPr lang="en-US" sz="1100"/>
                        <a:t>Fail</a:t>
                      </a:r>
                      <a:endParaRPr lang="en-US" sz="1100">
                        <a:latin typeface="Times New Roman" panose="02020603050405020304" pitchFamily="18" charset="0"/>
                        <a:cs typeface="Times New Roman" panose="02020603050405020304" pitchFamily="18" charset="0"/>
                      </a:endParaRPr>
                    </a:p>
                  </a:txBody>
                  <a:tcPr marL="24986" marR="24986" marT="12493" marB="12493" anchor="ctr"/>
                </a:tc>
                <a:tc>
                  <a:txBody>
                    <a:bodyPr/>
                    <a:lstStyle/>
                    <a:p>
                      <a:r>
                        <a:rPr lang="en-US" sz="1100"/>
                        <a:t>Improve char segmentation</a:t>
                      </a:r>
                      <a:endParaRPr lang="en-US" sz="1100">
                        <a:latin typeface="Times New Roman" panose="02020603050405020304" pitchFamily="18" charset="0"/>
                        <a:cs typeface="Times New Roman" panose="02020603050405020304" pitchFamily="18" charset="0"/>
                      </a:endParaRPr>
                    </a:p>
                  </a:txBody>
                  <a:tcPr marL="24986" marR="24986" marT="12493" marB="12493" anchor="ctr"/>
                </a:tc>
                <a:extLst>
                  <a:ext uri="{0D108BD9-81ED-4DB2-BD59-A6C34878D82A}">
                    <a16:rowId xmlns:a16="http://schemas.microsoft.com/office/drawing/2014/main" val="1575921352"/>
                  </a:ext>
                </a:extLst>
              </a:tr>
              <a:tr h="510396">
                <a:tc>
                  <a:txBody>
                    <a:bodyPr/>
                    <a:lstStyle/>
                    <a:p>
                      <a:r>
                        <a:rPr lang="en-US" sz="1100"/>
                        <a:t>TC_05_SENTENCE</a:t>
                      </a:r>
                      <a:endParaRPr lang="en-US" sz="1100">
                        <a:latin typeface="Times New Roman" panose="02020603050405020304" pitchFamily="18" charset="0"/>
                        <a:cs typeface="Times New Roman" panose="02020603050405020304" pitchFamily="18" charset="0"/>
                      </a:endParaRPr>
                    </a:p>
                  </a:txBody>
                  <a:tcPr marL="24986" marR="24986" marT="12493" marB="12493" anchor="ctr"/>
                </a:tc>
                <a:tc>
                  <a:txBody>
                    <a:bodyPr/>
                    <a:lstStyle/>
                    <a:p>
                      <a:r>
                        <a:rPr lang="en-US" sz="1100"/>
                        <a:t>Sentence correction post-OCR</a:t>
                      </a:r>
                      <a:endParaRPr lang="en-US" sz="1100">
                        <a:latin typeface="Times New Roman" panose="02020603050405020304" pitchFamily="18" charset="0"/>
                        <a:cs typeface="Times New Roman" panose="02020603050405020304" pitchFamily="18" charset="0"/>
                      </a:endParaRPr>
                    </a:p>
                  </a:txBody>
                  <a:tcPr marL="24986" marR="24986" marT="12493" marB="12493" anchor="ctr"/>
                </a:tc>
                <a:tc>
                  <a:txBody>
                    <a:bodyPr/>
                    <a:lstStyle/>
                    <a:p>
                      <a:r>
                        <a:rPr lang="en-US" sz="1100"/>
                        <a:t>Raw OCR: "</a:t>
                      </a:r>
                      <a:r>
                        <a:rPr lang="hi-IN" sz="1100"/>
                        <a:t>विद्या ददाति विनयम्"</a:t>
                      </a:r>
                      <a:endParaRPr lang="hi-IN" sz="1100">
                        <a:latin typeface="Times New Roman" panose="02020603050405020304" pitchFamily="18" charset="0"/>
                      </a:endParaRPr>
                    </a:p>
                  </a:txBody>
                  <a:tcPr marL="24986" marR="24986" marT="12493" marB="12493" anchor="ctr"/>
                </a:tc>
                <a:tc>
                  <a:txBody>
                    <a:bodyPr/>
                    <a:lstStyle/>
                    <a:p>
                      <a:r>
                        <a:rPr lang="en-US" sz="1100"/>
                        <a:t>Correct grammatical sentence</a:t>
                      </a:r>
                      <a:endParaRPr lang="en-US" sz="1100">
                        <a:latin typeface="Times New Roman" panose="02020603050405020304" pitchFamily="18" charset="0"/>
                        <a:cs typeface="Times New Roman" panose="02020603050405020304" pitchFamily="18" charset="0"/>
                      </a:endParaRPr>
                    </a:p>
                  </a:txBody>
                  <a:tcPr marL="24986" marR="24986" marT="12493" marB="12493" anchor="ctr"/>
                </a:tc>
                <a:tc>
                  <a:txBody>
                    <a:bodyPr/>
                    <a:lstStyle/>
                    <a:p>
                      <a:r>
                        <a:rPr lang="en-US" sz="1100" dirty="0"/>
                        <a:t>As expected</a:t>
                      </a:r>
                      <a:endParaRPr lang="en-US" sz="1100" dirty="0">
                        <a:latin typeface="Times New Roman" panose="02020603050405020304" pitchFamily="18" charset="0"/>
                        <a:cs typeface="Times New Roman" panose="02020603050405020304" pitchFamily="18" charset="0"/>
                      </a:endParaRPr>
                    </a:p>
                  </a:txBody>
                  <a:tcPr marL="24986" marR="24986" marT="12493" marB="12493" anchor="ctr"/>
                </a:tc>
                <a:tc>
                  <a:txBody>
                    <a:bodyPr/>
                    <a:lstStyle/>
                    <a:p>
                      <a:r>
                        <a:rPr lang="en-US" sz="1100"/>
                        <a:t>Pass</a:t>
                      </a:r>
                      <a:endParaRPr lang="en-US" sz="1100">
                        <a:latin typeface="Times New Roman" panose="02020603050405020304" pitchFamily="18" charset="0"/>
                        <a:cs typeface="Times New Roman" panose="02020603050405020304" pitchFamily="18" charset="0"/>
                      </a:endParaRPr>
                    </a:p>
                  </a:txBody>
                  <a:tcPr marL="24986" marR="24986" marT="12493" marB="12493" anchor="ctr"/>
                </a:tc>
                <a:tc>
                  <a:txBody>
                    <a:bodyPr/>
                    <a:lstStyle/>
                    <a:p>
                      <a:r>
                        <a:rPr lang="en-US" sz="1100"/>
                        <a:t>-</a:t>
                      </a:r>
                      <a:endParaRPr lang="en-US" sz="1100">
                        <a:latin typeface="Times New Roman" panose="02020603050405020304" pitchFamily="18" charset="0"/>
                        <a:cs typeface="Times New Roman" panose="02020603050405020304" pitchFamily="18" charset="0"/>
                      </a:endParaRPr>
                    </a:p>
                  </a:txBody>
                  <a:tcPr marL="24986" marR="24986" marT="12493" marB="12493" anchor="ctr"/>
                </a:tc>
                <a:extLst>
                  <a:ext uri="{0D108BD9-81ED-4DB2-BD59-A6C34878D82A}">
                    <a16:rowId xmlns:a16="http://schemas.microsoft.com/office/drawing/2014/main" val="979254306"/>
                  </a:ext>
                </a:extLst>
              </a:tr>
              <a:tr h="510396">
                <a:tc>
                  <a:txBody>
                    <a:bodyPr/>
                    <a:lstStyle/>
                    <a:p>
                      <a:r>
                        <a:rPr lang="en-US" sz="1100"/>
                        <a:t>TC_06_SEM_VALID</a:t>
                      </a:r>
                      <a:endParaRPr lang="en-US" sz="1100">
                        <a:latin typeface="Times New Roman" panose="02020603050405020304" pitchFamily="18" charset="0"/>
                        <a:cs typeface="Times New Roman" panose="02020603050405020304" pitchFamily="18" charset="0"/>
                      </a:endParaRPr>
                    </a:p>
                  </a:txBody>
                  <a:tcPr marL="24986" marR="24986" marT="12493" marB="12493" anchor="ctr"/>
                </a:tc>
                <a:tc>
                  <a:txBody>
                    <a:bodyPr/>
                    <a:lstStyle/>
                    <a:p>
                      <a:r>
                        <a:rPr lang="en-US" sz="1100"/>
                        <a:t>Check semantic validity of simple sentence</a:t>
                      </a:r>
                      <a:endParaRPr lang="en-US" sz="1100">
                        <a:latin typeface="Times New Roman" panose="02020603050405020304" pitchFamily="18" charset="0"/>
                        <a:cs typeface="Times New Roman" panose="02020603050405020304" pitchFamily="18" charset="0"/>
                      </a:endParaRPr>
                    </a:p>
                  </a:txBody>
                  <a:tcPr marL="24986" marR="24986" marT="12493" marB="12493" anchor="ctr"/>
                </a:tc>
                <a:tc>
                  <a:txBody>
                    <a:bodyPr/>
                    <a:lstStyle/>
                    <a:p>
                      <a:r>
                        <a:rPr lang="hi-IN" sz="1100" dirty="0"/>
                        <a:t>"बालकः पठति"</a:t>
                      </a:r>
                      <a:endParaRPr lang="hi-IN" sz="1100" dirty="0">
                        <a:latin typeface="Times New Roman" panose="02020603050405020304" pitchFamily="18" charset="0"/>
                      </a:endParaRPr>
                    </a:p>
                  </a:txBody>
                  <a:tcPr marL="24986" marR="24986" marT="12493" marB="12493" anchor="ctr"/>
                </a:tc>
                <a:tc>
                  <a:txBody>
                    <a:bodyPr/>
                    <a:lstStyle/>
                    <a:p>
                      <a:r>
                        <a:rPr lang="en-US" sz="1100"/>
                        <a:t>Marked valid, subject-verb agree</a:t>
                      </a:r>
                      <a:endParaRPr lang="en-US" sz="1100">
                        <a:latin typeface="Times New Roman" panose="02020603050405020304" pitchFamily="18" charset="0"/>
                        <a:cs typeface="Times New Roman" panose="02020603050405020304" pitchFamily="18" charset="0"/>
                      </a:endParaRPr>
                    </a:p>
                  </a:txBody>
                  <a:tcPr marL="24986" marR="24986" marT="12493" marB="12493" anchor="ctr"/>
                </a:tc>
                <a:tc>
                  <a:txBody>
                    <a:bodyPr/>
                    <a:lstStyle/>
                    <a:p>
                      <a:r>
                        <a:rPr lang="en-US" sz="1100"/>
                        <a:t>Validated</a:t>
                      </a:r>
                      <a:endParaRPr lang="en-US" sz="1100">
                        <a:latin typeface="Times New Roman" panose="02020603050405020304" pitchFamily="18" charset="0"/>
                        <a:cs typeface="Times New Roman" panose="02020603050405020304" pitchFamily="18" charset="0"/>
                      </a:endParaRPr>
                    </a:p>
                  </a:txBody>
                  <a:tcPr marL="24986" marR="24986" marT="12493" marB="12493" anchor="ctr"/>
                </a:tc>
                <a:tc>
                  <a:txBody>
                    <a:bodyPr/>
                    <a:lstStyle/>
                    <a:p>
                      <a:r>
                        <a:rPr lang="en-US" sz="1100"/>
                        <a:t>Pass</a:t>
                      </a:r>
                      <a:endParaRPr lang="en-US" sz="1100">
                        <a:latin typeface="Times New Roman" panose="02020603050405020304" pitchFamily="18" charset="0"/>
                        <a:cs typeface="Times New Roman" panose="02020603050405020304" pitchFamily="18" charset="0"/>
                      </a:endParaRPr>
                    </a:p>
                  </a:txBody>
                  <a:tcPr marL="24986" marR="24986" marT="12493" marB="12493" anchor="ctr"/>
                </a:tc>
                <a:tc>
                  <a:txBody>
                    <a:bodyPr/>
                    <a:lstStyle/>
                    <a:p>
                      <a:r>
                        <a:rPr lang="en-US" sz="1100"/>
                        <a:t>-</a:t>
                      </a:r>
                      <a:endParaRPr lang="en-US" sz="1100">
                        <a:latin typeface="Times New Roman" panose="02020603050405020304" pitchFamily="18" charset="0"/>
                        <a:cs typeface="Times New Roman" panose="02020603050405020304" pitchFamily="18" charset="0"/>
                      </a:endParaRPr>
                    </a:p>
                  </a:txBody>
                  <a:tcPr marL="24986" marR="24986" marT="12493" marB="12493" anchor="ctr"/>
                </a:tc>
                <a:extLst>
                  <a:ext uri="{0D108BD9-81ED-4DB2-BD59-A6C34878D82A}">
                    <a16:rowId xmlns:a16="http://schemas.microsoft.com/office/drawing/2014/main" val="3274157495"/>
                  </a:ext>
                </a:extLst>
              </a:tr>
              <a:tr h="510396">
                <a:tc>
                  <a:txBody>
                    <a:bodyPr/>
                    <a:lstStyle/>
                    <a:p>
                      <a:r>
                        <a:rPr lang="en-US" sz="1100" dirty="0"/>
                        <a:t>TC_07_SEM_ERROR</a:t>
                      </a:r>
                      <a:endParaRPr lang="en-US" sz="1100" dirty="0">
                        <a:latin typeface="Times New Roman" panose="02020603050405020304" pitchFamily="18" charset="0"/>
                        <a:cs typeface="Times New Roman" panose="02020603050405020304" pitchFamily="18" charset="0"/>
                      </a:endParaRPr>
                    </a:p>
                  </a:txBody>
                  <a:tcPr marL="24986" marR="24986" marT="12493" marB="12493" anchor="ctr"/>
                </a:tc>
                <a:tc>
                  <a:txBody>
                    <a:bodyPr/>
                    <a:lstStyle/>
                    <a:p>
                      <a:r>
                        <a:rPr lang="en-US" sz="1100"/>
                        <a:t>Detect semantically invalid sentence</a:t>
                      </a:r>
                      <a:endParaRPr lang="en-US" sz="1100">
                        <a:latin typeface="Times New Roman" panose="02020603050405020304" pitchFamily="18" charset="0"/>
                        <a:cs typeface="Times New Roman" panose="02020603050405020304" pitchFamily="18" charset="0"/>
                      </a:endParaRPr>
                    </a:p>
                  </a:txBody>
                  <a:tcPr marL="24986" marR="24986" marT="12493" marB="12493" anchor="ctr"/>
                </a:tc>
                <a:tc>
                  <a:txBody>
                    <a:bodyPr/>
                    <a:lstStyle/>
                    <a:p>
                      <a:r>
                        <a:rPr lang="hi-IN" sz="1100"/>
                        <a:t>"कर्मणि बालकः क्रीडति"</a:t>
                      </a:r>
                      <a:endParaRPr lang="hi-IN" sz="1100">
                        <a:latin typeface="Times New Roman" panose="02020603050405020304" pitchFamily="18" charset="0"/>
                      </a:endParaRPr>
                    </a:p>
                  </a:txBody>
                  <a:tcPr marL="24986" marR="24986" marT="12493" marB="12493" anchor="ctr"/>
                </a:tc>
                <a:tc>
                  <a:txBody>
                    <a:bodyPr/>
                    <a:lstStyle/>
                    <a:p>
                      <a:r>
                        <a:rPr lang="en-US" sz="1100" dirty="0"/>
                        <a:t>Flag: misuse of case roles</a:t>
                      </a:r>
                      <a:endParaRPr lang="en-US" sz="1100" dirty="0">
                        <a:latin typeface="Times New Roman" panose="02020603050405020304" pitchFamily="18" charset="0"/>
                        <a:cs typeface="Times New Roman" panose="02020603050405020304" pitchFamily="18" charset="0"/>
                      </a:endParaRPr>
                    </a:p>
                  </a:txBody>
                  <a:tcPr marL="24986" marR="24986" marT="12493" marB="12493" anchor="ctr"/>
                </a:tc>
                <a:tc>
                  <a:txBody>
                    <a:bodyPr/>
                    <a:lstStyle/>
                    <a:p>
                      <a:r>
                        <a:rPr lang="en-US" sz="1100"/>
                        <a:t>Flagged</a:t>
                      </a:r>
                      <a:endParaRPr lang="en-US" sz="1100">
                        <a:latin typeface="Times New Roman" panose="02020603050405020304" pitchFamily="18" charset="0"/>
                        <a:cs typeface="Times New Roman" panose="02020603050405020304" pitchFamily="18" charset="0"/>
                      </a:endParaRPr>
                    </a:p>
                  </a:txBody>
                  <a:tcPr marL="24986" marR="24986" marT="12493" marB="12493" anchor="ctr"/>
                </a:tc>
                <a:tc>
                  <a:txBody>
                    <a:bodyPr/>
                    <a:lstStyle/>
                    <a:p>
                      <a:r>
                        <a:rPr lang="en-US" sz="1100"/>
                        <a:t>Pass</a:t>
                      </a:r>
                      <a:endParaRPr lang="en-US" sz="1100">
                        <a:latin typeface="Times New Roman" panose="02020603050405020304" pitchFamily="18" charset="0"/>
                        <a:cs typeface="Times New Roman" panose="02020603050405020304" pitchFamily="18" charset="0"/>
                      </a:endParaRPr>
                    </a:p>
                  </a:txBody>
                  <a:tcPr marL="24986" marR="24986" marT="12493" marB="12493" anchor="ctr"/>
                </a:tc>
                <a:tc>
                  <a:txBody>
                    <a:bodyPr/>
                    <a:lstStyle/>
                    <a:p>
                      <a:r>
                        <a:rPr lang="en-US" sz="1100"/>
                        <a:t>-</a:t>
                      </a:r>
                      <a:endParaRPr lang="en-US" sz="1100">
                        <a:latin typeface="Times New Roman" panose="02020603050405020304" pitchFamily="18" charset="0"/>
                        <a:cs typeface="Times New Roman" panose="02020603050405020304" pitchFamily="18" charset="0"/>
                      </a:endParaRPr>
                    </a:p>
                  </a:txBody>
                  <a:tcPr marL="24986" marR="24986" marT="12493" marB="12493" anchor="ctr"/>
                </a:tc>
                <a:extLst>
                  <a:ext uri="{0D108BD9-81ED-4DB2-BD59-A6C34878D82A}">
                    <a16:rowId xmlns:a16="http://schemas.microsoft.com/office/drawing/2014/main" val="911153257"/>
                  </a:ext>
                </a:extLst>
              </a:tr>
              <a:tr h="510396">
                <a:tc>
                  <a:txBody>
                    <a:bodyPr/>
                    <a:lstStyle/>
                    <a:p>
                      <a:r>
                        <a:rPr lang="en-US" sz="1100"/>
                        <a:t>TC_08_PRONOUN</a:t>
                      </a:r>
                      <a:endParaRPr lang="en-US" sz="1100">
                        <a:latin typeface="Times New Roman" panose="02020603050405020304" pitchFamily="18" charset="0"/>
                        <a:cs typeface="Times New Roman" panose="02020603050405020304" pitchFamily="18" charset="0"/>
                      </a:endParaRPr>
                    </a:p>
                  </a:txBody>
                  <a:tcPr marL="24986" marR="24986" marT="12493" marB="12493" anchor="ctr"/>
                </a:tc>
                <a:tc>
                  <a:txBody>
                    <a:bodyPr/>
                    <a:lstStyle/>
                    <a:p>
                      <a:r>
                        <a:rPr lang="en-US" sz="1100" dirty="0"/>
                        <a:t>Pronoun resolution</a:t>
                      </a:r>
                      <a:endParaRPr lang="en-US" sz="1100" dirty="0">
                        <a:latin typeface="Times New Roman" panose="02020603050405020304" pitchFamily="18" charset="0"/>
                        <a:cs typeface="Times New Roman" panose="02020603050405020304" pitchFamily="18" charset="0"/>
                      </a:endParaRPr>
                    </a:p>
                  </a:txBody>
                  <a:tcPr marL="24986" marR="24986" marT="12493" marB="12493" anchor="ctr"/>
                </a:tc>
                <a:tc>
                  <a:txBody>
                    <a:bodyPr/>
                    <a:lstStyle/>
                    <a:p>
                      <a:r>
                        <a:rPr lang="hi-IN" sz="1100"/>
                        <a:t>"रामः वनं गच्छति। सः सीतां पश्यति।"</a:t>
                      </a:r>
                      <a:endParaRPr lang="hi-IN" sz="1100">
                        <a:latin typeface="Times New Roman" panose="02020603050405020304" pitchFamily="18" charset="0"/>
                      </a:endParaRPr>
                    </a:p>
                  </a:txBody>
                  <a:tcPr marL="24986" marR="24986" marT="12493" marB="12493" anchor="ctr"/>
                </a:tc>
                <a:tc>
                  <a:txBody>
                    <a:bodyPr/>
                    <a:lstStyle/>
                    <a:p>
                      <a:r>
                        <a:rPr lang="en-US" sz="1100"/>
                        <a:t>Resolve </a:t>
                      </a:r>
                      <a:r>
                        <a:rPr lang="hi-IN" sz="1100"/>
                        <a:t>सः </a:t>
                      </a:r>
                      <a:r>
                        <a:rPr lang="en-US" sz="1100"/>
                        <a:t>as </a:t>
                      </a:r>
                      <a:r>
                        <a:rPr lang="hi-IN" sz="1100"/>
                        <a:t>रामः</a:t>
                      </a:r>
                      <a:endParaRPr lang="hi-IN" sz="1100">
                        <a:latin typeface="Times New Roman" panose="02020603050405020304" pitchFamily="18" charset="0"/>
                      </a:endParaRPr>
                    </a:p>
                  </a:txBody>
                  <a:tcPr marL="24986" marR="24986" marT="12493" marB="12493" anchor="ctr"/>
                </a:tc>
                <a:tc>
                  <a:txBody>
                    <a:bodyPr/>
                    <a:lstStyle/>
                    <a:p>
                      <a:r>
                        <a:rPr lang="en-US" sz="1100"/>
                        <a:t>Accurate</a:t>
                      </a:r>
                      <a:endParaRPr lang="en-US" sz="1100">
                        <a:latin typeface="Times New Roman" panose="02020603050405020304" pitchFamily="18" charset="0"/>
                        <a:cs typeface="Times New Roman" panose="02020603050405020304" pitchFamily="18" charset="0"/>
                      </a:endParaRPr>
                    </a:p>
                  </a:txBody>
                  <a:tcPr marL="24986" marR="24986" marT="12493" marB="12493" anchor="ctr"/>
                </a:tc>
                <a:tc>
                  <a:txBody>
                    <a:bodyPr/>
                    <a:lstStyle/>
                    <a:p>
                      <a:r>
                        <a:rPr lang="en-US" sz="1100"/>
                        <a:t>Pass</a:t>
                      </a:r>
                      <a:endParaRPr lang="en-US" sz="1100">
                        <a:latin typeface="Times New Roman" panose="02020603050405020304" pitchFamily="18" charset="0"/>
                        <a:cs typeface="Times New Roman" panose="02020603050405020304" pitchFamily="18" charset="0"/>
                      </a:endParaRPr>
                    </a:p>
                  </a:txBody>
                  <a:tcPr marL="24986" marR="24986" marT="12493" marB="12493" anchor="ctr"/>
                </a:tc>
                <a:tc>
                  <a:txBody>
                    <a:bodyPr/>
                    <a:lstStyle/>
                    <a:p>
                      <a:r>
                        <a:rPr lang="en-US" sz="1100"/>
                        <a:t>-</a:t>
                      </a:r>
                      <a:endParaRPr lang="en-US" sz="1100">
                        <a:latin typeface="Times New Roman" panose="02020603050405020304" pitchFamily="18" charset="0"/>
                        <a:cs typeface="Times New Roman" panose="02020603050405020304" pitchFamily="18" charset="0"/>
                      </a:endParaRPr>
                    </a:p>
                  </a:txBody>
                  <a:tcPr marL="24986" marR="24986" marT="12493" marB="12493" anchor="ctr"/>
                </a:tc>
                <a:extLst>
                  <a:ext uri="{0D108BD9-81ED-4DB2-BD59-A6C34878D82A}">
                    <a16:rowId xmlns:a16="http://schemas.microsoft.com/office/drawing/2014/main" val="4198422667"/>
                  </a:ext>
                </a:extLst>
              </a:tr>
              <a:tr h="348316">
                <a:tc>
                  <a:txBody>
                    <a:bodyPr/>
                    <a:lstStyle/>
                    <a:p>
                      <a:r>
                        <a:rPr lang="en-US" sz="1100"/>
                        <a:t>TC_09_TRANSL_EN</a:t>
                      </a:r>
                      <a:endParaRPr lang="en-US" sz="1100">
                        <a:latin typeface="Times New Roman" panose="02020603050405020304" pitchFamily="18" charset="0"/>
                        <a:cs typeface="Times New Roman" panose="02020603050405020304" pitchFamily="18" charset="0"/>
                      </a:endParaRPr>
                    </a:p>
                  </a:txBody>
                  <a:tcPr marL="24986" marR="24986" marT="12493" marB="12493" anchor="ctr"/>
                </a:tc>
                <a:tc>
                  <a:txBody>
                    <a:bodyPr/>
                    <a:lstStyle/>
                    <a:p>
                      <a:r>
                        <a:rPr lang="en-US" sz="1100"/>
                        <a:t>Translation to English</a:t>
                      </a:r>
                      <a:endParaRPr lang="en-US" sz="1100">
                        <a:latin typeface="Times New Roman" panose="02020603050405020304" pitchFamily="18" charset="0"/>
                        <a:cs typeface="Times New Roman" panose="02020603050405020304" pitchFamily="18" charset="0"/>
                      </a:endParaRPr>
                    </a:p>
                  </a:txBody>
                  <a:tcPr marL="24986" marR="24986" marT="12493" marB="12493" anchor="ctr"/>
                </a:tc>
                <a:tc>
                  <a:txBody>
                    <a:bodyPr/>
                    <a:lstStyle/>
                    <a:p>
                      <a:r>
                        <a:rPr lang="hi-IN" sz="1100"/>
                        <a:t>"विद्या ददाति विनयम्"</a:t>
                      </a:r>
                      <a:endParaRPr lang="hi-IN" sz="1100">
                        <a:latin typeface="Times New Roman" panose="02020603050405020304" pitchFamily="18" charset="0"/>
                      </a:endParaRPr>
                    </a:p>
                  </a:txBody>
                  <a:tcPr marL="24986" marR="24986" marT="12493" marB="12493" anchor="ctr"/>
                </a:tc>
                <a:tc>
                  <a:txBody>
                    <a:bodyPr/>
                    <a:lstStyle/>
                    <a:p>
                      <a:r>
                        <a:rPr lang="en-US" sz="1100"/>
                        <a:t>"Knowledge gives humility"</a:t>
                      </a:r>
                      <a:endParaRPr lang="en-US" sz="1100">
                        <a:latin typeface="Times New Roman" panose="02020603050405020304" pitchFamily="18" charset="0"/>
                        <a:cs typeface="Times New Roman" panose="02020603050405020304" pitchFamily="18" charset="0"/>
                      </a:endParaRPr>
                    </a:p>
                  </a:txBody>
                  <a:tcPr marL="24986" marR="24986" marT="12493" marB="12493" anchor="ctr"/>
                </a:tc>
                <a:tc>
                  <a:txBody>
                    <a:bodyPr/>
                    <a:lstStyle/>
                    <a:p>
                      <a:r>
                        <a:rPr lang="en-US" sz="1100"/>
                        <a:t>Correct</a:t>
                      </a:r>
                      <a:endParaRPr lang="en-US" sz="1100">
                        <a:latin typeface="Times New Roman" panose="02020603050405020304" pitchFamily="18" charset="0"/>
                        <a:cs typeface="Times New Roman" panose="02020603050405020304" pitchFamily="18" charset="0"/>
                      </a:endParaRPr>
                    </a:p>
                  </a:txBody>
                  <a:tcPr marL="24986" marR="24986" marT="12493" marB="12493" anchor="ctr"/>
                </a:tc>
                <a:tc>
                  <a:txBody>
                    <a:bodyPr/>
                    <a:lstStyle/>
                    <a:p>
                      <a:r>
                        <a:rPr lang="en-US" sz="1100"/>
                        <a:t>Pass</a:t>
                      </a:r>
                      <a:endParaRPr lang="en-US" sz="1100">
                        <a:latin typeface="Times New Roman" panose="02020603050405020304" pitchFamily="18" charset="0"/>
                        <a:cs typeface="Times New Roman" panose="02020603050405020304" pitchFamily="18" charset="0"/>
                      </a:endParaRPr>
                    </a:p>
                  </a:txBody>
                  <a:tcPr marL="24986" marR="24986" marT="12493" marB="12493" anchor="ctr"/>
                </a:tc>
                <a:tc>
                  <a:txBody>
                    <a:bodyPr/>
                    <a:lstStyle/>
                    <a:p>
                      <a:r>
                        <a:rPr lang="en-US" sz="1100"/>
                        <a:t>-</a:t>
                      </a:r>
                      <a:endParaRPr lang="en-US" sz="1100">
                        <a:latin typeface="Times New Roman" panose="02020603050405020304" pitchFamily="18" charset="0"/>
                        <a:cs typeface="Times New Roman" panose="02020603050405020304" pitchFamily="18" charset="0"/>
                      </a:endParaRPr>
                    </a:p>
                  </a:txBody>
                  <a:tcPr marL="24986" marR="24986" marT="12493" marB="12493" anchor="ctr"/>
                </a:tc>
                <a:extLst>
                  <a:ext uri="{0D108BD9-81ED-4DB2-BD59-A6C34878D82A}">
                    <a16:rowId xmlns:a16="http://schemas.microsoft.com/office/drawing/2014/main" val="3181344360"/>
                  </a:ext>
                </a:extLst>
              </a:tr>
              <a:tr h="510396">
                <a:tc>
                  <a:txBody>
                    <a:bodyPr/>
                    <a:lstStyle/>
                    <a:p>
                      <a:r>
                        <a:rPr lang="en-US" sz="1100"/>
                        <a:t>TC_10_TRANSL_KA</a:t>
                      </a:r>
                      <a:endParaRPr lang="en-US" sz="1100">
                        <a:latin typeface="Times New Roman" panose="02020603050405020304" pitchFamily="18" charset="0"/>
                        <a:cs typeface="Times New Roman" panose="02020603050405020304" pitchFamily="18" charset="0"/>
                      </a:endParaRPr>
                    </a:p>
                  </a:txBody>
                  <a:tcPr marL="24986" marR="24986" marT="12493" marB="12493" anchor="ctr"/>
                </a:tc>
                <a:tc>
                  <a:txBody>
                    <a:bodyPr/>
                    <a:lstStyle/>
                    <a:p>
                      <a:r>
                        <a:rPr lang="en-US" sz="1100"/>
                        <a:t>Translation to Kannada</a:t>
                      </a:r>
                      <a:endParaRPr lang="en-US" sz="1100">
                        <a:latin typeface="Times New Roman" panose="02020603050405020304" pitchFamily="18" charset="0"/>
                        <a:cs typeface="Times New Roman" panose="02020603050405020304" pitchFamily="18" charset="0"/>
                      </a:endParaRPr>
                    </a:p>
                  </a:txBody>
                  <a:tcPr marL="24986" marR="24986" marT="12493" marB="12493" anchor="ctr"/>
                </a:tc>
                <a:tc>
                  <a:txBody>
                    <a:bodyPr/>
                    <a:lstStyle/>
                    <a:p>
                      <a:r>
                        <a:rPr lang="en-US" sz="1100"/>
                        <a:t>Same input</a:t>
                      </a:r>
                      <a:endParaRPr lang="en-US" sz="1100">
                        <a:latin typeface="Times New Roman" panose="02020603050405020304" pitchFamily="18" charset="0"/>
                        <a:cs typeface="Times New Roman" panose="02020603050405020304" pitchFamily="18" charset="0"/>
                      </a:endParaRPr>
                    </a:p>
                  </a:txBody>
                  <a:tcPr marL="24986" marR="24986" marT="12493" marB="12493" anchor="ctr"/>
                </a:tc>
                <a:tc>
                  <a:txBody>
                    <a:bodyPr/>
                    <a:lstStyle/>
                    <a:p>
                      <a:r>
                        <a:rPr lang="kn-IN" sz="1100"/>
                        <a:t>"ಜ್ಞಾನವು ವಿನಯವನ್ನು ನೀಡುತ್ತದೆ"</a:t>
                      </a:r>
                      <a:endParaRPr lang="kn-IN" sz="1100">
                        <a:latin typeface="Times New Roman" panose="02020603050405020304" pitchFamily="18" charset="0"/>
                      </a:endParaRPr>
                    </a:p>
                  </a:txBody>
                  <a:tcPr marL="24986" marR="24986" marT="12493" marB="12493" anchor="ctr"/>
                </a:tc>
                <a:tc>
                  <a:txBody>
                    <a:bodyPr/>
                    <a:lstStyle/>
                    <a:p>
                      <a:r>
                        <a:rPr lang="en-US" sz="1100"/>
                        <a:t>Correct</a:t>
                      </a:r>
                      <a:endParaRPr lang="en-US" sz="1100">
                        <a:latin typeface="Times New Roman" panose="02020603050405020304" pitchFamily="18" charset="0"/>
                        <a:cs typeface="Times New Roman" panose="02020603050405020304" pitchFamily="18" charset="0"/>
                      </a:endParaRPr>
                    </a:p>
                  </a:txBody>
                  <a:tcPr marL="24986" marR="24986" marT="12493" marB="12493" anchor="ctr"/>
                </a:tc>
                <a:tc>
                  <a:txBody>
                    <a:bodyPr/>
                    <a:lstStyle/>
                    <a:p>
                      <a:r>
                        <a:rPr lang="en-US" sz="1100"/>
                        <a:t>Pass</a:t>
                      </a:r>
                      <a:endParaRPr lang="en-US" sz="1100">
                        <a:latin typeface="Times New Roman" panose="02020603050405020304" pitchFamily="18" charset="0"/>
                        <a:cs typeface="Times New Roman" panose="02020603050405020304" pitchFamily="18" charset="0"/>
                      </a:endParaRPr>
                    </a:p>
                  </a:txBody>
                  <a:tcPr marL="24986" marR="24986" marT="12493" marB="12493" anchor="ctr"/>
                </a:tc>
                <a:tc>
                  <a:txBody>
                    <a:bodyPr/>
                    <a:lstStyle/>
                    <a:p>
                      <a:r>
                        <a:rPr lang="en-US" sz="1100" dirty="0"/>
                        <a:t>-</a:t>
                      </a:r>
                      <a:endParaRPr lang="en-US" sz="1100" dirty="0">
                        <a:latin typeface="Times New Roman" panose="02020603050405020304" pitchFamily="18" charset="0"/>
                        <a:cs typeface="Times New Roman" panose="02020603050405020304" pitchFamily="18" charset="0"/>
                      </a:endParaRPr>
                    </a:p>
                  </a:txBody>
                  <a:tcPr marL="24986" marR="24986" marT="12493" marB="12493" anchor="ctr"/>
                </a:tc>
                <a:extLst>
                  <a:ext uri="{0D108BD9-81ED-4DB2-BD59-A6C34878D82A}">
                    <a16:rowId xmlns:a16="http://schemas.microsoft.com/office/drawing/2014/main" val="4206591977"/>
                  </a:ext>
                </a:extLst>
              </a:tr>
            </a:tbl>
          </a:graphicData>
        </a:graphic>
      </p:graphicFrame>
    </p:spTree>
    <p:extLst>
      <p:ext uri="{BB962C8B-B14F-4D97-AF65-F5344CB8AC3E}">
        <p14:creationId xmlns:p14="http://schemas.microsoft.com/office/powerpoint/2010/main" val="32942293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D9DFF-AF2E-9F8E-2852-CD9F2E258A77}"/>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Results and Discussion</a:t>
            </a:r>
            <a:endParaRPr lang="en-US" dirty="0"/>
          </a:p>
        </p:txBody>
      </p:sp>
      <p:sp>
        <p:nvSpPr>
          <p:cNvPr id="3" name="Date Placeholder 2">
            <a:extLst>
              <a:ext uri="{FF2B5EF4-FFF2-40B4-BE49-F238E27FC236}">
                <a16:creationId xmlns:a16="http://schemas.microsoft.com/office/drawing/2014/main" id="{8C5E5ED3-E099-A0B3-4272-F87395C3F4A4}"/>
              </a:ext>
            </a:extLst>
          </p:cNvPr>
          <p:cNvSpPr>
            <a:spLocks noGrp="1"/>
          </p:cNvSpPr>
          <p:nvPr>
            <p:ph type="dt" sz="half" idx="10"/>
          </p:nvPr>
        </p:nvSpPr>
        <p:spPr/>
        <p:txBody>
          <a:bodyPr/>
          <a:lstStyle/>
          <a:p>
            <a:fld id="{5B86A9C2-4D48-439F-8EDF-60A304426841}" type="datetime1">
              <a:rPr lang="en-IN" smtClean="0"/>
              <a:t>12-05-2025</a:t>
            </a:fld>
            <a:endParaRPr lang="en-IN"/>
          </a:p>
        </p:txBody>
      </p:sp>
      <p:sp>
        <p:nvSpPr>
          <p:cNvPr id="4" name="Footer Placeholder 3">
            <a:extLst>
              <a:ext uri="{FF2B5EF4-FFF2-40B4-BE49-F238E27FC236}">
                <a16:creationId xmlns:a16="http://schemas.microsoft.com/office/drawing/2014/main" id="{23056B4D-DDCC-BBCF-9F51-EAA3BFC1A322}"/>
              </a:ext>
            </a:extLst>
          </p:cNvPr>
          <p:cNvSpPr>
            <a:spLocks noGrp="1"/>
          </p:cNvSpPr>
          <p:nvPr>
            <p:ph type="ftr" sz="quarter" idx="11"/>
          </p:nvPr>
        </p:nvSpPr>
        <p:spPr/>
        <p:txBody>
          <a:bodyPr/>
          <a:lstStyle/>
          <a:p>
            <a:r>
              <a:rPr lang="en-GB"/>
              <a:t>DEPARMENT OF CS&amp;E, MITT</a:t>
            </a:r>
            <a:endParaRPr lang="en-IN"/>
          </a:p>
        </p:txBody>
      </p:sp>
      <p:sp>
        <p:nvSpPr>
          <p:cNvPr id="5" name="Slide Number Placeholder 4">
            <a:extLst>
              <a:ext uri="{FF2B5EF4-FFF2-40B4-BE49-F238E27FC236}">
                <a16:creationId xmlns:a16="http://schemas.microsoft.com/office/drawing/2014/main" id="{B123ED87-EFA7-C39C-9875-20A776EA2467}"/>
              </a:ext>
            </a:extLst>
          </p:cNvPr>
          <p:cNvSpPr>
            <a:spLocks noGrp="1"/>
          </p:cNvSpPr>
          <p:nvPr>
            <p:ph type="sldNum" sz="quarter" idx="12"/>
          </p:nvPr>
        </p:nvSpPr>
        <p:spPr/>
        <p:txBody>
          <a:bodyPr/>
          <a:lstStyle/>
          <a:p>
            <a:fld id="{B2A7461F-41B8-4D25-B9CE-77A262D740AD}" type="slidenum">
              <a:rPr lang="en-IN" smtClean="0"/>
              <a:t>41</a:t>
            </a:fld>
            <a:endParaRPr lang="en-IN"/>
          </a:p>
        </p:txBody>
      </p:sp>
      <p:pic>
        <p:nvPicPr>
          <p:cNvPr id="6" name="Picture 5" descr="A screenshot of a computer&#10;&#10;AI-generated content may be incorrect.">
            <a:extLst>
              <a:ext uri="{FF2B5EF4-FFF2-40B4-BE49-F238E27FC236}">
                <a16:creationId xmlns:a16="http://schemas.microsoft.com/office/drawing/2014/main" id="{9407F4DF-926E-E06B-6EFC-E9681B1E4EF8}"/>
              </a:ext>
            </a:extLst>
          </p:cNvPr>
          <p:cNvPicPr>
            <a:picLocks noChangeAspect="1"/>
          </p:cNvPicPr>
          <p:nvPr/>
        </p:nvPicPr>
        <p:blipFill>
          <a:blip r:embed="rId2" cstate="print">
            <a:extLst>
              <a:ext uri="{28A0092B-C50C-407E-A947-70E740481C1C}">
                <a14:useLocalDpi xmlns:a14="http://schemas.microsoft.com/office/drawing/2010/main" val="0"/>
              </a:ext>
            </a:extLst>
          </a:blip>
          <a:srcRect t="10000" b="5102"/>
          <a:stretch/>
        </p:blipFill>
        <p:spPr>
          <a:xfrm>
            <a:off x="1007706" y="2052734"/>
            <a:ext cx="6643078" cy="3172409"/>
          </a:xfrm>
          <a:prstGeom prst="rect">
            <a:avLst/>
          </a:prstGeom>
        </p:spPr>
      </p:pic>
      <p:sp>
        <p:nvSpPr>
          <p:cNvPr id="7" name="TextBox 6">
            <a:extLst>
              <a:ext uri="{FF2B5EF4-FFF2-40B4-BE49-F238E27FC236}">
                <a16:creationId xmlns:a16="http://schemas.microsoft.com/office/drawing/2014/main" id="{A7F8E1B7-7592-E6A8-87BB-31FBF4A2F303}"/>
              </a:ext>
            </a:extLst>
          </p:cNvPr>
          <p:cNvSpPr txBox="1"/>
          <p:nvPr/>
        </p:nvSpPr>
        <p:spPr>
          <a:xfrm>
            <a:off x="3477088" y="5540516"/>
            <a:ext cx="170431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Fig : Index Page</a:t>
            </a:r>
          </a:p>
        </p:txBody>
      </p:sp>
    </p:spTree>
    <p:extLst>
      <p:ext uri="{BB962C8B-B14F-4D97-AF65-F5344CB8AC3E}">
        <p14:creationId xmlns:p14="http://schemas.microsoft.com/office/powerpoint/2010/main" val="24103624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AI-generated content may be incorrect.">
            <a:extLst>
              <a:ext uri="{FF2B5EF4-FFF2-40B4-BE49-F238E27FC236}">
                <a16:creationId xmlns:a16="http://schemas.microsoft.com/office/drawing/2014/main" id="{E26D2541-08EC-EB6D-6B46-ECA82FCE0C66}"/>
              </a:ext>
            </a:extLst>
          </p:cNvPr>
          <p:cNvPicPr>
            <a:picLocks noChangeAspect="1"/>
          </p:cNvPicPr>
          <p:nvPr/>
        </p:nvPicPr>
        <p:blipFill>
          <a:blip r:embed="rId2" cstate="print">
            <a:extLst>
              <a:ext uri="{28A0092B-C50C-407E-A947-70E740481C1C}">
                <a14:useLocalDpi xmlns:a14="http://schemas.microsoft.com/office/drawing/2010/main" val="0"/>
              </a:ext>
            </a:extLst>
          </a:blip>
          <a:srcRect t="9819" b="6191"/>
          <a:stretch/>
        </p:blipFill>
        <p:spPr>
          <a:xfrm>
            <a:off x="681358" y="760094"/>
            <a:ext cx="7781284" cy="3676261"/>
          </a:xfrm>
          <a:prstGeom prst="rect">
            <a:avLst/>
          </a:prstGeom>
        </p:spPr>
      </p:pic>
      <p:sp>
        <p:nvSpPr>
          <p:cNvPr id="4" name="TextBox 3">
            <a:extLst>
              <a:ext uri="{FF2B5EF4-FFF2-40B4-BE49-F238E27FC236}">
                <a16:creationId xmlns:a16="http://schemas.microsoft.com/office/drawing/2014/main" id="{6603D0CA-9654-6ECD-E376-B8FBF62CF162}"/>
              </a:ext>
            </a:extLst>
          </p:cNvPr>
          <p:cNvSpPr txBox="1"/>
          <p:nvPr/>
        </p:nvSpPr>
        <p:spPr>
          <a:xfrm>
            <a:off x="3239729" y="4701967"/>
            <a:ext cx="4572000"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Fig : Uploading an image </a:t>
            </a:r>
          </a:p>
        </p:txBody>
      </p:sp>
    </p:spTree>
    <p:extLst>
      <p:ext uri="{BB962C8B-B14F-4D97-AF65-F5344CB8AC3E}">
        <p14:creationId xmlns:p14="http://schemas.microsoft.com/office/powerpoint/2010/main" val="7673918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AI-generated content may be incorrect.">
            <a:extLst>
              <a:ext uri="{FF2B5EF4-FFF2-40B4-BE49-F238E27FC236}">
                <a16:creationId xmlns:a16="http://schemas.microsoft.com/office/drawing/2014/main" id="{39BEF2F5-E152-BC42-1580-88A2E76CBA4A}"/>
              </a:ext>
            </a:extLst>
          </p:cNvPr>
          <p:cNvPicPr>
            <a:picLocks noChangeAspect="1"/>
          </p:cNvPicPr>
          <p:nvPr/>
        </p:nvPicPr>
        <p:blipFill>
          <a:blip r:embed="rId2" cstate="print">
            <a:extLst>
              <a:ext uri="{28A0092B-C50C-407E-A947-70E740481C1C}">
                <a14:useLocalDpi xmlns:a14="http://schemas.microsoft.com/office/drawing/2010/main" val="0"/>
              </a:ext>
            </a:extLst>
          </a:blip>
          <a:srcRect t="10362" b="6190"/>
          <a:stretch/>
        </p:blipFill>
        <p:spPr>
          <a:xfrm>
            <a:off x="755375" y="614115"/>
            <a:ext cx="7633250" cy="3582955"/>
          </a:xfrm>
          <a:prstGeom prst="rect">
            <a:avLst/>
          </a:prstGeom>
        </p:spPr>
      </p:pic>
      <p:sp>
        <p:nvSpPr>
          <p:cNvPr id="3" name="TextBox 2">
            <a:extLst>
              <a:ext uri="{FF2B5EF4-FFF2-40B4-BE49-F238E27FC236}">
                <a16:creationId xmlns:a16="http://schemas.microsoft.com/office/drawing/2014/main" id="{576CE5F8-B44D-04BA-A2B4-2967AB950797}"/>
              </a:ext>
            </a:extLst>
          </p:cNvPr>
          <p:cNvSpPr txBox="1"/>
          <p:nvPr/>
        </p:nvSpPr>
        <p:spPr>
          <a:xfrm>
            <a:off x="3694195" y="4626947"/>
            <a:ext cx="175560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Fig : Result page</a:t>
            </a:r>
          </a:p>
        </p:txBody>
      </p:sp>
    </p:spTree>
    <p:extLst>
      <p:ext uri="{BB962C8B-B14F-4D97-AF65-F5344CB8AC3E}">
        <p14:creationId xmlns:p14="http://schemas.microsoft.com/office/powerpoint/2010/main" val="32807087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B106D6D-6F3A-1B78-9CD8-8D6E951EAEDF}"/>
              </a:ext>
            </a:extLst>
          </p:cNvPr>
          <p:cNvSpPr>
            <a:spLocks noGrp="1"/>
          </p:cNvSpPr>
          <p:nvPr>
            <p:ph type="dt" sz="half" idx="10"/>
          </p:nvPr>
        </p:nvSpPr>
        <p:spPr/>
        <p:txBody>
          <a:bodyPr/>
          <a:lstStyle/>
          <a:p>
            <a:fld id="{5B86A9C2-4D48-439F-8EDF-60A304426841}" type="datetime1">
              <a:rPr lang="en-IN" smtClean="0"/>
              <a:t>12-05-2025</a:t>
            </a:fld>
            <a:endParaRPr lang="en-IN"/>
          </a:p>
        </p:txBody>
      </p:sp>
      <p:sp>
        <p:nvSpPr>
          <p:cNvPr id="4" name="Footer Placeholder 3">
            <a:extLst>
              <a:ext uri="{FF2B5EF4-FFF2-40B4-BE49-F238E27FC236}">
                <a16:creationId xmlns:a16="http://schemas.microsoft.com/office/drawing/2014/main" id="{6C977A9C-3BD0-2F3A-9D6F-2C6A24108517}"/>
              </a:ext>
            </a:extLst>
          </p:cNvPr>
          <p:cNvSpPr>
            <a:spLocks noGrp="1"/>
          </p:cNvSpPr>
          <p:nvPr>
            <p:ph type="ftr" sz="quarter" idx="11"/>
          </p:nvPr>
        </p:nvSpPr>
        <p:spPr/>
        <p:txBody>
          <a:bodyPr/>
          <a:lstStyle/>
          <a:p>
            <a:r>
              <a:rPr lang="en-GB"/>
              <a:t>DEPARMENT OF CS&amp;E, MITT</a:t>
            </a:r>
            <a:endParaRPr lang="en-IN"/>
          </a:p>
        </p:txBody>
      </p:sp>
      <p:sp>
        <p:nvSpPr>
          <p:cNvPr id="5" name="Slide Number Placeholder 4">
            <a:extLst>
              <a:ext uri="{FF2B5EF4-FFF2-40B4-BE49-F238E27FC236}">
                <a16:creationId xmlns:a16="http://schemas.microsoft.com/office/drawing/2014/main" id="{305486FE-825F-0F2A-5466-C6489ADF5D90}"/>
              </a:ext>
            </a:extLst>
          </p:cNvPr>
          <p:cNvSpPr>
            <a:spLocks noGrp="1"/>
          </p:cNvSpPr>
          <p:nvPr>
            <p:ph type="sldNum" sz="quarter" idx="12"/>
          </p:nvPr>
        </p:nvSpPr>
        <p:spPr/>
        <p:txBody>
          <a:bodyPr/>
          <a:lstStyle/>
          <a:p>
            <a:fld id="{B2A7461F-41B8-4D25-B9CE-77A262D740AD}" type="slidenum">
              <a:rPr lang="en-IN" smtClean="0"/>
              <a:t>44</a:t>
            </a:fld>
            <a:endParaRPr lang="en-IN"/>
          </a:p>
        </p:txBody>
      </p:sp>
      <p:sp>
        <p:nvSpPr>
          <p:cNvPr id="6" name="Title 1">
            <a:extLst>
              <a:ext uri="{FF2B5EF4-FFF2-40B4-BE49-F238E27FC236}">
                <a16:creationId xmlns:a16="http://schemas.microsoft.com/office/drawing/2014/main" id="{47D9429E-2FA6-C20B-8723-7F68896AE9F6}"/>
              </a:ext>
            </a:extLst>
          </p:cNvPr>
          <p:cNvSpPr>
            <a:spLocks noGrp="1"/>
          </p:cNvSpPr>
          <p:nvPr>
            <p:ph type="title"/>
          </p:nvPr>
        </p:nvSpPr>
        <p:spPr>
          <a:xfrm>
            <a:off x="822325" y="287338"/>
            <a:ext cx="7543800" cy="1449387"/>
          </a:xfrm>
        </p:spPr>
        <p:txBody>
          <a:bodyPr/>
          <a:lstStyle/>
          <a:p>
            <a:r>
              <a:rPr lang="en-IN" b="1" dirty="0">
                <a:latin typeface="Times New Roman" panose="02020603050405020304" pitchFamily="18" charset="0"/>
                <a:cs typeface="Times New Roman" panose="02020603050405020304" pitchFamily="18" charset="0"/>
              </a:rPr>
              <a:t>Conclusion and Future Enhancement</a:t>
            </a:r>
            <a:endParaRPr lang="en-US"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654FAAA5-46F6-0DAA-FFD0-3B4F3C02FDEA}"/>
              </a:ext>
            </a:extLst>
          </p:cNvPr>
          <p:cNvSpPr txBox="1"/>
          <p:nvPr/>
        </p:nvSpPr>
        <p:spPr>
          <a:xfrm>
            <a:off x="1009772" y="2037168"/>
            <a:ext cx="7543801" cy="2951064"/>
          </a:xfrm>
          <a:prstGeom prst="rect">
            <a:avLst/>
          </a:prstGeom>
          <a:noFill/>
        </p:spPr>
        <p:txBody>
          <a:bodyPr wrap="square">
            <a:spAutoFit/>
          </a:bodyPr>
          <a:lstStyle/>
          <a:p>
            <a:pPr>
              <a:lnSpc>
                <a:spcPct val="150000"/>
              </a:lnSpc>
            </a:pPr>
            <a:r>
              <a:rPr lang="en-US" dirty="0">
                <a:latin typeface="Times New Roman" panose="02020603050405020304" pitchFamily="18" charset="0"/>
                <a:cs typeface="Times New Roman" panose="02020603050405020304" pitchFamily="18" charset="0"/>
              </a:rPr>
              <a:t>This project successfully developed a system to extract and translate Sanskrit text from images using custom OCR, sentence correction, and multilingual translation. It showed good accuracy in clean conditions and preserved semantic meaning well. </a:t>
            </a:r>
          </a:p>
          <a:p>
            <a:pPr>
              <a:lnSpc>
                <a:spcPct val="150000"/>
              </a:lnSpc>
            </a:pPr>
            <a:r>
              <a:rPr lang="en-US" dirty="0">
                <a:latin typeface="Times New Roman" panose="02020603050405020304" pitchFamily="18" charset="0"/>
                <a:cs typeface="Times New Roman" panose="02020603050405020304" pitchFamily="18" charset="0"/>
              </a:rPr>
              <a:t>Future enhancements include improving OCR with larger datasets, adding more Indian languages, using better NLP models, and creating a user-friendly web interface.</a:t>
            </a:r>
          </a:p>
        </p:txBody>
      </p:sp>
    </p:spTree>
    <p:extLst>
      <p:ext uri="{BB962C8B-B14F-4D97-AF65-F5344CB8AC3E}">
        <p14:creationId xmlns:p14="http://schemas.microsoft.com/office/powerpoint/2010/main" val="11000102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10D9AF-9A1F-FED1-4B42-F455EF615699}"/>
              </a:ext>
            </a:extLst>
          </p:cNvPr>
          <p:cNvSpPr>
            <a:spLocks noGrp="1"/>
          </p:cNvSpPr>
          <p:nvPr>
            <p:ph type="dt" sz="half" idx="10"/>
          </p:nvPr>
        </p:nvSpPr>
        <p:spPr/>
        <p:txBody>
          <a:bodyPr/>
          <a:lstStyle/>
          <a:p>
            <a:fld id="{1FE5E780-65BE-4F88-8787-EAACE156649B}" type="datetime3">
              <a:rPr lang="en-US"/>
              <a:t>12 May 2025</a:t>
            </a:fld>
            <a:endParaRPr lang="en-US"/>
          </a:p>
        </p:txBody>
      </p:sp>
      <p:sp>
        <p:nvSpPr>
          <p:cNvPr id="3" name="Footer Placeholder 2">
            <a:extLst>
              <a:ext uri="{FF2B5EF4-FFF2-40B4-BE49-F238E27FC236}">
                <a16:creationId xmlns:a16="http://schemas.microsoft.com/office/drawing/2014/main" id="{9B292BB6-7FA6-0266-F7F3-06A1DC582CD5}"/>
              </a:ext>
            </a:extLst>
          </p:cNvPr>
          <p:cNvSpPr>
            <a:spLocks noGrp="1"/>
          </p:cNvSpPr>
          <p:nvPr>
            <p:ph type="ftr" sz="quarter" idx="11"/>
          </p:nvPr>
        </p:nvSpPr>
        <p:spPr/>
        <p:txBody>
          <a:bodyPr/>
          <a:lstStyle/>
          <a:p>
            <a:r>
              <a:rPr lang="en-US"/>
              <a:t>Batch - 09</a:t>
            </a:r>
          </a:p>
        </p:txBody>
      </p:sp>
      <p:sp>
        <p:nvSpPr>
          <p:cNvPr id="4" name="Slide Number Placeholder 3">
            <a:extLst>
              <a:ext uri="{FF2B5EF4-FFF2-40B4-BE49-F238E27FC236}">
                <a16:creationId xmlns:a16="http://schemas.microsoft.com/office/drawing/2014/main" id="{A55779FD-1D03-932A-2F4D-C4BFEB0B66F3}"/>
              </a:ext>
            </a:extLst>
          </p:cNvPr>
          <p:cNvSpPr>
            <a:spLocks noGrp="1"/>
          </p:cNvSpPr>
          <p:nvPr>
            <p:ph type="sldNum" sz="quarter" idx="12"/>
          </p:nvPr>
        </p:nvSpPr>
        <p:spPr/>
        <p:txBody>
          <a:bodyPr/>
          <a:lstStyle/>
          <a:p>
            <a:fld id="{ACEB8CD7-5EBD-4813-854B-C45F3A76D57D}" type="slidenum">
              <a:rPr lang="en-US"/>
              <a:t>45</a:t>
            </a:fld>
            <a:endParaRPr lang="en-US"/>
          </a:p>
        </p:txBody>
      </p:sp>
      <p:sp>
        <p:nvSpPr>
          <p:cNvPr id="5" name="Rectangle 4">
            <a:extLst>
              <a:ext uri="{FF2B5EF4-FFF2-40B4-BE49-F238E27FC236}">
                <a16:creationId xmlns:a16="http://schemas.microsoft.com/office/drawing/2014/main" id="{DDABE464-B9A4-6344-9CB1-BA41EDB9DE3E}"/>
              </a:ext>
            </a:extLst>
          </p:cNvPr>
          <p:cNvSpPr/>
          <p:nvPr/>
        </p:nvSpPr>
        <p:spPr>
          <a:xfrm>
            <a:off x="2455478" y="2384629"/>
            <a:ext cx="4394409" cy="1107996"/>
          </a:xfrm>
          <a:prstGeom prst="rect">
            <a:avLst/>
          </a:prstGeom>
          <a:noFill/>
        </p:spPr>
        <p:txBody>
          <a:bodyPr wrap="none" lIns="91440" tIns="45720" rIns="91440" bIns="45720">
            <a:spAutoFit/>
          </a:bodyPr>
          <a:lstStyle/>
          <a:p>
            <a:pPr algn="ctr"/>
            <a:r>
              <a:rPr lang="en-US" sz="6600" b="1" i="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THANK YOU</a:t>
            </a:r>
          </a:p>
        </p:txBody>
      </p:sp>
    </p:spTree>
    <p:extLst>
      <p:ext uri="{BB962C8B-B14F-4D97-AF65-F5344CB8AC3E}">
        <p14:creationId xmlns:p14="http://schemas.microsoft.com/office/powerpoint/2010/main" val="2816282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6AE80-E3F3-B753-0ABE-C235C2BB5732}"/>
              </a:ext>
            </a:extLst>
          </p:cNvPr>
          <p:cNvSpPr>
            <a:spLocks noGrp="1"/>
          </p:cNvSpPr>
          <p:nvPr>
            <p:ph type="title"/>
          </p:nvPr>
        </p:nvSpPr>
        <p:spPr/>
        <p:txBody>
          <a:bodyPr>
            <a:normAutofit/>
          </a:bodyPr>
          <a:lstStyle/>
          <a:p>
            <a:r>
              <a:rPr lang="en-IN" sz="2800" b="1" dirty="0"/>
              <a:t>Scope Of Project</a:t>
            </a:r>
          </a:p>
        </p:txBody>
      </p:sp>
      <p:sp>
        <p:nvSpPr>
          <p:cNvPr id="3" name="Date Placeholder 2">
            <a:extLst>
              <a:ext uri="{FF2B5EF4-FFF2-40B4-BE49-F238E27FC236}">
                <a16:creationId xmlns:a16="http://schemas.microsoft.com/office/drawing/2014/main" id="{31BB0564-4250-D3C8-55F7-21AD0AD67A10}"/>
              </a:ext>
            </a:extLst>
          </p:cNvPr>
          <p:cNvSpPr>
            <a:spLocks noGrp="1"/>
          </p:cNvSpPr>
          <p:nvPr>
            <p:ph type="dt" sz="half" idx="10"/>
          </p:nvPr>
        </p:nvSpPr>
        <p:spPr/>
        <p:txBody>
          <a:bodyPr/>
          <a:lstStyle/>
          <a:p>
            <a:fld id="{5B86A9C2-4D48-439F-8EDF-60A304426841}" type="datetime1">
              <a:rPr lang="en-IN"/>
              <a:t>12-05-2025</a:t>
            </a:fld>
            <a:endParaRPr lang="en-IN"/>
          </a:p>
        </p:txBody>
      </p:sp>
      <p:sp>
        <p:nvSpPr>
          <p:cNvPr id="4" name="Footer Placeholder 3">
            <a:extLst>
              <a:ext uri="{FF2B5EF4-FFF2-40B4-BE49-F238E27FC236}">
                <a16:creationId xmlns:a16="http://schemas.microsoft.com/office/drawing/2014/main" id="{D73F650D-5E24-E949-1CC7-316BE688888F}"/>
              </a:ext>
            </a:extLst>
          </p:cNvPr>
          <p:cNvSpPr>
            <a:spLocks noGrp="1"/>
          </p:cNvSpPr>
          <p:nvPr>
            <p:ph type="ftr" sz="quarter" idx="11"/>
          </p:nvPr>
        </p:nvSpPr>
        <p:spPr/>
        <p:txBody>
          <a:bodyPr/>
          <a:lstStyle/>
          <a:p>
            <a:r>
              <a:rPr lang="en-GB"/>
              <a:t>DEPARMENT OF CS&amp;E, MITT</a:t>
            </a:r>
            <a:endParaRPr lang="en-IN"/>
          </a:p>
        </p:txBody>
      </p:sp>
      <p:sp>
        <p:nvSpPr>
          <p:cNvPr id="5" name="Slide Number Placeholder 4">
            <a:extLst>
              <a:ext uri="{FF2B5EF4-FFF2-40B4-BE49-F238E27FC236}">
                <a16:creationId xmlns:a16="http://schemas.microsoft.com/office/drawing/2014/main" id="{6A0A011B-64E8-95FD-9447-4B60BBBC89DC}"/>
              </a:ext>
            </a:extLst>
          </p:cNvPr>
          <p:cNvSpPr>
            <a:spLocks noGrp="1"/>
          </p:cNvSpPr>
          <p:nvPr>
            <p:ph type="sldNum" sz="quarter" idx="12"/>
          </p:nvPr>
        </p:nvSpPr>
        <p:spPr/>
        <p:txBody>
          <a:bodyPr/>
          <a:lstStyle/>
          <a:p>
            <a:fld id="{B2A7461F-41B8-4D25-B9CE-77A262D740AD}" type="slidenum">
              <a:rPr lang="en-IN"/>
              <a:t>5</a:t>
            </a:fld>
            <a:endParaRPr lang="en-IN"/>
          </a:p>
        </p:txBody>
      </p:sp>
      <p:sp>
        <p:nvSpPr>
          <p:cNvPr id="6" name="TextBox 5">
            <a:extLst>
              <a:ext uri="{FF2B5EF4-FFF2-40B4-BE49-F238E27FC236}">
                <a16:creationId xmlns:a16="http://schemas.microsoft.com/office/drawing/2014/main" id="{F82F7267-47EA-C3C3-71B8-0625DF54587E}"/>
              </a:ext>
            </a:extLst>
          </p:cNvPr>
          <p:cNvSpPr txBox="1"/>
          <p:nvPr/>
        </p:nvSpPr>
        <p:spPr>
          <a:xfrm>
            <a:off x="953143" y="1941389"/>
            <a:ext cx="7237714" cy="2446824"/>
          </a:xfrm>
          <a:prstGeom prst="rect">
            <a:avLst/>
          </a:prstGeom>
          <a:noFill/>
        </p:spPr>
        <p:txBody>
          <a:bodyPr wrap="square" rtlCol="0">
            <a:spAutoFit/>
          </a:bodyPr>
          <a:lstStyle/>
          <a:p>
            <a:pPr algn="just">
              <a:lnSpc>
                <a:spcPct val="150000"/>
              </a:lnSpc>
              <a:buNone/>
            </a:pPr>
            <a:r>
              <a:rPr lang="en-US" dirty="0"/>
              <a:t>This project focuses on:</a:t>
            </a:r>
          </a:p>
          <a:p>
            <a:pPr algn="just">
              <a:lnSpc>
                <a:spcPct val="150000"/>
              </a:lnSpc>
              <a:buFont typeface="Arial" panose="020B0604020202020204" pitchFamily="34" charset="0"/>
              <a:buChar char="•"/>
            </a:pPr>
            <a:r>
              <a:rPr lang="en-US" dirty="0"/>
              <a:t>Collecting images of Sanskrit texts.</a:t>
            </a:r>
          </a:p>
          <a:p>
            <a:pPr algn="just">
              <a:lnSpc>
                <a:spcPct val="150000"/>
              </a:lnSpc>
              <a:buFont typeface="Arial" panose="020B0604020202020204" pitchFamily="34" charset="0"/>
              <a:buChar char="•"/>
            </a:pPr>
            <a:r>
              <a:rPr lang="en-US" dirty="0"/>
              <a:t>Pre-processing them (cleaning and enhancing images).</a:t>
            </a:r>
          </a:p>
          <a:p>
            <a:pPr algn="just">
              <a:lnSpc>
                <a:spcPct val="150000"/>
              </a:lnSpc>
              <a:buFont typeface="Arial" panose="020B0604020202020204" pitchFamily="34" charset="0"/>
              <a:buChar char="•"/>
            </a:pPr>
            <a:r>
              <a:rPr lang="en-US" dirty="0"/>
              <a:t>Using machine learning and OCR techniques to recognize the text.</a:t>
            </a:r>
          </a:p>
          <a:p>
            <a:pPr algn="just">
              <a:lnSpc>
                <a:spcPct val="150000"/>
              </a:lnSpc>
              <a:buFont typeface="Arial" panose="020B0604020202020204" pitchFamily="34" charset="0"/>
              <a:buChar char="•"/>
            </a:pPr>
            <a:r>
              <a:rPr lang="en-US" dirty="0"/>
              <a:t>Converting the recognized text into editable and searchable digital format.</a:t>
            </a:r>
          </a:p>
          <a:p>
            <a:endParaRPr lang="en-IN" dirty="0"/>
          </a:p>
        </p:txBody>
      </p:sp>
    </p:spTree>
    <p:extLst>
      <p:ext uri="{BB962C8B-B14F-4D97-AF65-F5344CB8AC3E}">
        <p14:creationId xmlns:p14="http://schemas.microsoft.com/office/powerpoint/2010/main" val="568960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16DE0-8A0B-E39F-3DE5-8AF84169562F}"/>
              </a:ext>
            </a:extLst>
          </p:cNvPr>
          <p:cNvSpPr>
            <a:spLocks noGrp="1"/>
          </p:cNvSpPr>
          <p:nvPr>
            <p:ph type="title"/>
          </p:nvPr>
        </p:nvSpPr>
        <p:spPr/>
        <p:txBody>
          <a:bodyPr>
            <a:normAutofit/>
          </a:bodyPr>
          <a:lstStyle/>
          <a:p>
            <a:r>
              <a:rPr lang="en-IN" sz="2800" b="1" dirty="0"/>
              <a:t>Motivation</a:t>
            </a:r>
          </a:p>
        </p:txBody>
      </p:sp>
      <p:sp>
        <p:nvSpPr>
          <p:cNvPr id="3" name="Date Placeholder 2">
            <a:extLst>
              <a:ext uri="{FF2B5EF4-FFF2-40B4-BE49-F238E27FC236}">
                <a16:creationId xmlns:a16="http://schemas.microsoft.com/office/drawing/2014/main" id="{30BFE6C9-DD43-742A-F7F2-A49D1946E556}"/>
              </a:ext>
            </a:extLst>
          </p:cNvPr>
          <p:cNvSpPr>
            <a:spLocks noGrp="1"/>
          </p:cNvSpPr>
          <p:nvPr>
            <p:ph type="dt" sz="half" idx="10"/>
          </p:nvPr>
        </p:nvSpPr>
        <p:spPr/>
        <p:txBody>
          <a:bodyPr/>
          <a:lstStyle/>
          <a:p>
            <a:fld id="{5B86A9C2-4D48-439F-8EDF-60A304426841}" type="datetime1">
              <a:rPr lang="en-IN"/>
              <a:t>12-05-2025</a:t>
            </a:fld>
            <a:endParaRPr lang="en-IN"/>
          </a:p>
        </p:txBody>
      </p:sp>
      <p:sp>
        <p:nvSpPr>
          <p:cNvPr id="4" name="Footer Placeholder 3">
            <a:extLst>
              <a:ext uri="{FF2B5EF4-FFF2-40B4-BE49-F238E27FC236}">
                <a16:creationId xmlns:a16="http://schemas.microsoft.com/office/drawing/2014/main" id="{1FA70443-FAA4-0CCE-0983-E4318B162C5E}"/>
              </a:ext>
            </a:extLst>
          </p:cNvPr>
          <p:cNvSpPr>
            <a:spLocks noGrp="1"/>
          </p:cNvSpPr>
          <p:nvPr>
            <p:ph type="ftr" sz="quarter" idx="11"/>
          </p:nvPr>
        </p:nvSpPr>
        <p:spPr/>
        <p:txBody>
          <a:bodyPr/>
          <a:lstStyle/>
          <a:p>
            <a:r>
              <a:rPr lang="en-GB"/>
              <a:t>DEPARMENT OF CS&amp;E, MITT</a:t>
            </a:r>
            <a:endParaRPr lang="en-IN"/>
          </a:p>
        </p:txBody>
      </p:sp>
      <p:sp>
        <p:nvSpPr>
          <p:cNvPr id="5" name="Slide Number Placeholder 4">
            <a:extLst>
              <a:ext uri="{FF2B5EF4-FFF2-40B4-BE49-F238E27FC236}">
                <a16:creationId xmlns:a16="http://schemas.microsoft.com/office/drawing/2014/main" id="{2A8ECF08-D803-F1C8-5750-82C25C571B9F}"/>
              </a:ext>
            </a:extLst>
          </p:cNvPr>
          <p:cNvSpPr>
            <a:spLocks noGrp="1"/>
          </p:cNvSpPr>
          <p:nvPr>
            <p:ph type="sldNum" sz="quarter" idx="12"/>
          </p:nvPr>
        </p:nvSpPr>
        <p:spPr/>
        <p:txBody>
          <a:bodyPr/>
          <a:lstStyle/>
          <a:p>
            <a:fld id="{B2A7461F-41B8-4D25-B9CE-77A262D740AD}" type="slidenum">
              <a:rPr lang="en-IN"/>
              <a:t>6</a:t>
            </a:fld>
            <a:endParaRPr lang="en-IN"/>
          </a:p>
        </p:txBody>
      </p:sp>
      <p:sp>
        <p:nvSpPr>
          <p:cNvPr id="6" name="TextBox 5">
            <a:extLst>
              <a:ext uri="{FF2B5EF4-FFF2-40B4-BE49-F238E27FC236}">
                <a16:creationId xmlns:a16="http://schemas.microsoft.com/office/drawing/2014/main" id="{5E4DCFD5-D207-BAF4-4F2C-705CA7225F7B}"/>
              </a:ext>
            </a:extLst>
          </p:cNvPr>
          <p:cNvSpPr txBox="1"/>
          <p:nvPr/>
        </p:nvSpPr>
        <p:spPr>
          <a:xfrm>
            <a:off x="957942" y="2046514"/>
            <a:ext cx="7228115" cy="3277820"/>
          </a:xfrm>
          <a:prstGeom prst="rect">
            <a:avLst/>
          </a:prstGeom>
          <a:noFill/>
        </p:spPr>
        <p:txBody>
          <a:bodyPr wrap="square" rtlCol="0">
            <a:spAutoFit/>
          </a:bodyPr>
          <a:lstStyle/>
          <a:p>
            <a:pPr algn="just">
              <a:lnSpc>
                <a:spcPct val="150000"/>
              </a:lnSpc>
              <a:buNone/>
            </a:pPr>
            <a:r>
              <a:rPr lang="en-US" dirty="0"/>
              <a:t>Sanskrit holds a treasure of knowledge, but much of it is not accessible because it's locked in old, physical manuscripts. If we can digitize these texts, we can:</a:t>
            </a:r>
          </a:p>
          <a:p>
            <a:pPr algn="just">
              <a:lnSpc>
                <a:spcPct val="150000"/>
              </a:lnSpc>
              <a:buFont typeface="Arial" panose="020B0604020202020204" pitchFamily="34" charset="0"/>
              <a:buChar char="•"/>
            </a:pPr>
            <a:r>
              <a:rPr lang="en-US" dirty="0"/>
              <a:t>Preserve ancient knowledge.</a:t>
            </a:r>
          </a:p>
          <a:p>
            <a:pPr algn="just">
              <a:lnSpc>
                <a:spcPct val="150000"/>
              </a:lnSpc>
              <a:buFont typeface="Arial" panose="020B0604020202020204" pitchFamily="34" charset="0"/>
              <a:buChar char="•"/>
            </a:pPr>
            <a:r>
              <a:rPr lang="en-US" dirty="0"/>
              <a:t>Make it easier for students and researchers to study.</a:t>
            </a:r>
          </a:p>
          <a:p>
            <a:pPr algn="just">
              <a:lnSpc>
                <a:spcPct val="150000"/>
              </a:lnSpc>
              <a:buFont typeface="Arial" panose="020B0604020202020204" pitchFamily="34" charset="0"/>
              <a:buChar char="•"/>
            </a:pPr>
            <a:r>
              <a:rPr lang="en-US" dirty="0"/>
              <a:t>Prevent the loss of cultural heritage This motivates us to create a tool that can help bring Sanskrit literature into the digital world.</a:t>
            </a:r>
          </a:p>
          <a:p>
            <a:endParaRPr lang="en-IN" dirty="0"/>
          </a:p>
        </p:txBody>
      </p:sp>
    </p:spTree>
    <p:extLst>
      <p:ext uri="{BB962C8B-B14F-4D97-AF65-F5344CB8AC3E}">
        <p14:creationId xmlns:p14="http://schemas.microsoft.com/office/powerpoint/2010/main" val="3602037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60F719-CDCA-72CD-4897-3BAF8FB50595}"/>
              </a:ext>
            </a:extLst>
          </p:cNvPr>
          <p:cNvSpPr>
            <a:spLocks noGrp="1"/>
          </p:cNvSpPr>
          <p:nvPr>
            <p:ph type="dt" sz="half" idx="10"/>
          </p:nvPr>
        </p:nvSpPr>
        <p:spPr/>
        <p:txBody>
          <a:bodyPr/>
          <a:lstStyle/>
          <a:p>
            <a:fld id="{11A39CE7-06EB-4D72-85F6-F346CF2EC3B2}" type="datetime1">
              <a:rPr lang="en-IN"/>
              <a:t>12-05-2025</a:t>
            </a:fld>
            <a:endParaRPr lang="en-IN"/>
          </a:p>
        </p:txBody>
      </p:sp>
      <p:sp>
        <p:nvSpPr>
          <p:cNvPr id="3" name="Footer Placeholder 2">
            <a:extLst>
              <a:ext uri="{FF2B5EF4-FFF2-40B4-BE49-F238E27FC236}">
                <a16:creationId xmlns:a16="http://schemas.microsoft.com/office/drawing/2014/main" id="{F1CDB1DF-A37A-650B-CF11-13BF2C03C3ED}"/>
              </a:ext>
            </a:extLst>
          </p:cNvPr>
          <p:cNvSpPr>
            <a:spLocks noGrp="1"/>
          </p:cNvSpPr>
          <p:nvPr>
            <p:ph type="ftr" sz="quarter" idx="11"/>
          </p:nvPr>
        </p:nvSpPr>
        <p:spPr/>
        <p:txBody>
          <a:bodyPr/>
          <a:lstStyle/>
          <a:p>
            <a:r>
              <a:rPr lang="en-GB"/>
              <a:t>DEPARMENT OF CS&amp;E, MITT</a:t>
            </a:r>
            <a:endParaRPr lang="en-IN"/>
          </a:p>
        </p:txBody>
      </p:sp>
      <p:sp>
        <p:nvSpPr>
          <p:cNvPr id="4" name="Slide Number Placeholder 3">
            <a:extLst>
              <a:ext uri="{FF2B5EF4-FFF2-40B4-BE49-F238E27FC236}">
                <a16:creationId xmlns:a16="http://schemas.microsoft.com/office/drawing/2014/main" id="{31661B9F-DD92-901A-F0E0-9829BF8E7433}"/>
              </a:ext>
            </a:extLst>
          </p:cNvPr>
          <p:cNvSpPr>
            <a:spLocks noGrp="1"/>
          </p:cNvSpPr>
          <p:nvPr>
            <p:ph type="sldNum" sz="quarter" idx="12"/>
          </p:nvPr>
        </p:nvSpPr>
        <p:spPr/>
        <p:txBody>
          <a:bodyPr/>
          <a:lstStyle/>
          <a:p>
            <a:fld id="{B2A7461F-41B8-4D25-B9CE-77A262D740AD}" type="slidenum">
              <a:rPr lang="en-IN"/>
              <a:t>7</a:t>
            </a:fld>
            <a:endParaRPr lang="en-IN"/>
          </a:p>
        </p:txBody>
      </p:sp>
      <p:graphicFrame>
        <p:nvGraphicFramePr>
          <p:cNvPr id="5" name="Table 4">
            <a:extLst>
              <a:ext uri="{FF2B5EF4-FFF2-40B4-BE49-F238E27FC236}">
                <a16:creationId xmlns:a16="http://schemas.microsoft.com/office/drawing/2014/main" id="{5C5EE72A-CBE0-8CA4-88D8-F79DB47801BE}"/>
              </a:ext>
            </a:extLst>
          </p:cNvPr>
          <p:cNvGraphicFramePr>
            <a:graphicFrameLocks noGrp="1"/>
          </p:cNvGraphicFramePr>
          <p:nvPr>
            <p:extLst>
              <p:ext uri="{D42A27DB-BD31-4B8C-83A1-F6EECF244321}">
                <p14:modId xmlns:p14="http://schemas.microsoft.com/office/powerpoint/2010/main" val="1742939703"/>
              </p:ext>
            </p:extLst>
          </p:nvPr>
        </p:nvGraphicFramePr>
        <p:xfrm>
          <a:off x="434292" y="1135797"/>
          <a:ext cx="8275415" cy="5026305"/>
        </p:xfrm>
        <a:graphic>
          <a:graphicData uri="http://schemas.openxmlformats.org/drawingml/2006/table">
            <a:tbl>
              <a:tblPr firstRow="1" bandRow="1">
                <a:tableStyleId>{5940675A-B579-460E-94D1-54222C63F5DA}</a:tableStyleId>
              </a:tblPr>
              <a:tblGrid>
                <a:gridCol w="651881">
                  <a:extLst>
                    <a:ext uri="{9D8B030D-6E8A-4147-A177-3AD203B41FA5}">
                      <a16:colId xmlns:a16="http://schemas.microsoft.com/office/drawing/2014/main" val="2400380193"/>
                    </a:ext>
                  </a:extLst>
                </a:gridCol>
                <a:gridCol w="902480">
                  <a:extLst>
                    <a:ext uri="{9D8B030D-6E8A-4147-A177-3AD203B41FA5}">
                      <a16:colId xmlns:a16="http://schemas.microsoft.com/office/drawing/2014/main" val="3462503041"/>
                    </a:ext>
                  </a:extLst>
                </a:gridCol>
                <a:gridCol w="1400386">
                  <a:extLst>
                    <a:ext uri="{9D8B030D-6E8A-4147-A177-3AD203B41FA5}">
                      <a16:colId xmlns:a16="http://schemas.microsoft.com/office/drawing/2014/main" val="3642332647"/>
                    </a:ext>
                  </a:extLst>
                </a:gridCol>
                <a:gridCol w="1045039">
                  <a:extLst>
                    <a:ext uri="{9D8B030D-6E8A-4147-A177-3AD203B41FA5}">
                      <a16:colId xmlns:a16="http://schemas.microsoft.com/office/drawing/2014/main" val="2142811995"/>
                    </a:ext>
                  </a:extLst>
                </a:gridCol>
                <a:gridCol w="1697519">
                  <a:extLst>
                    <a:ext uri="{9D8B030D-6E8A-4147-A177-3AD203B41FA5}">
                      <a16:colId xmlns:a16="http://schemas.microsoft.com/office/drawing/2014/main" val="9896344"/>
                    </a:ext>
                  </a:extLst>
                </a:gridCol>
                <a:gridCol w="1474720">
                  <a:extLst>
                    <a:ext uri="{9D8B030D-6E8A-4147-A177-3AD203B41FA5}">
                      <a16:colId xmlns:a16="http://schemas.microsoft.com/office/drawing/2014/main" val="1969229096"/>
                    </a:ext>
                  </a:extLst>
                </a:gridCol>
                <a:gridCol w="1103390">
                  <a:extLst>
                    <a:ext uri="{9D8B030D-6E8A-4147-A177-3AD203B41FA5}">
                      <a16:colId xmlns:a16="http://schemas.microsoft.com/office/drawing/2014/main" val="719400948"/>
                    </a:ext>
                  </a:extLst>
                </a:gridCol>
              </a:tblGrid>
              <a:tr h="820065">
                <a:tc>
                  <a:txBody>
                    <a:bodyPr/>
                    <a:lstStyle/>
                    <a:p>
                      <a:r>
                        <a:rPr lang="en-IN" dirty="0"/>
                        <a:t>Sl.no</a:t>
                      </a:r>
                    </a:p>
                  </a:txBody>
                  <a:tcPr/>
                </a:tc>
                <a:tc>
                  <a:txBody>
                    <a:bodyPr/>
                    <a:lstStyle/>
                    <a:p>
                      <a:r>
                        <a:rPr lang="en-IN" dirty="0"/>
                        <a:t>Published Year</a:t>
                      </a:r>
                    </a:p>
                  </a:txBody>
                  <a:tcPr/>
                </a:tc>
                <a:tc>
                  <a:txBody>
                    <a:bodyPr/>
                    <a:lstStyle/>
                    <a:p>
                      <a:r>
                        <a:rPr lang="en-IN" dirty="0"/>
                        <a:t>Title of the Paper</a:t>
                      </a:r>
                    </a:p>
                  </a:txBody>
                  <a:tcPr/>
                </a:tc>
                <a:tc>
                  <a:txBody>
                    <a:bodyPr/>
                    <a:lstStyle/>
                    <a:p>
                      <a:r>
                        <a:rPr lang="en-IN" dirty="0"/>
                        <a:t>Authors</a:t>
                      </a:r>
                    </a:p>
                  </a:txBody>
                  <a:tcPr/>
                </a:tc>
                <a:tc>
                  <a:txBody>
                    <a:bodyPr/>
                    <a:lstStyle/>
                    <a:p>
                      <a:r>
                        <a:rPr lang="en-IN" dirty="0"/>
                        <a:t>Methodology/</a:t>
                      </a:r>
                    </a:p>
                    <a:p>
                      <a:r>
                        <a:rPr lang="en-IN" dirty="0"/>
                        <a:t>Techniques used</a:t>
                      </a:r>
                    </a:p>
                  </a:txBody>
                  <a:tcPr/>
                </a:tc>
                <a:tc>
                  <a:txBody>
                    <a:bodyPr/>
                    <a:lstStyle/>
                    <a:p>
                      <a:endParaRPr lang="en-IN" dirty="0"/>
                    </a:p>
                    <a:p>
                      <a:r>
                        <a:rPr lang="en-IN" dirty="0"/>
                        <a:t>Contribution</a:t>
                      </a:r>
                    </a:p>
                  </a:txBody>
                  <a:tcPr/>
                </a:tc>
                <a:tc>
                  <a:txBody>
                    <a:bodyPr/>
                    <a:lstStyle/>
                    <a:p>
                      <a:r>
                        <a:rPr lang="en-IN" dirty="0"/>
                        <a:t>Limitations</a:t>
                      </a:r>
                    </a:p>
                  </a:txBody>
                  <a:tcPr/>
                </a:tc>
                <a:extLst>
                  <a:ext uri="{0D108BD9-81ED-4DB2-BD59-A6C34878D82A}">
                    <a16:rowId xmlns:a16="http://schemas.microsoft.com/office/drawing/2014/main" val="512550227"/>
                  </a:ext>
                </a:extLst>
              </a:tr>
              <a:tr h="4174840">
                <a:tc>
                  <a:txBody>
                    <a:bodyPr/>
                    <a:lstStyle/>
                    <a:p>
                      <a:r>
                        <a:rPr lang="en-IN" dirty="0"/>
                        <a:t>1</a:t>
                      </a:r>
                    </a:p>
                  </a:txBody>
                  <a:tcPr/>
                </a:tc>
                <a:tc>
                  <a:txBody>
                    <a:bodyPr/>
                    <a:lstStyle/>
                    <a:p>
                      <a:r>
                        <a:rPr lang="en-IN" dirty="0"/>
                        <a:t>2024 </a:t>
                      </a:r>
                    </a:p>
                  </a:txBody>
                  <a:tcPr/>
                </a:tc>
                <a:tc>
                  <a:txBody>
                    <a:bodyPr/>
                    <a:lstStyle/>
                    <a:p>
                      <a:r>
                        <a:rPr lang="en-IN" dirty="0"/>
                        <a:t>Devanagari Character Recognition: A Comprehensive Literature Review</a:t>
                      </a:r>
                    </a:p>
                  </a:txBody>
                  <a:tcPr/>
                </a:tc>
                <a:tc>
                  <a:txBody>
                    <a:bodyPr/>
                    <a:lstStyle/>
                    <a:p>
                      <a:r>
                        <a:rPr lang="en-IN" dirty="0"/>
                        <a:t>Sandhya Arora, Latesh Malik, Sonakshi Goyal</a:t>
                      </a:r>
                    </a:p>
                  </a:txBody>
                  <a:tcPr/>
                </a:tc>
                <a:tc>
                  <a:txBody>
                    <a:bodyPr/>
                    <a:lstStyle/>
                    <a:p>
                      <a:pPr algn="l"/>
                      <a:r>
                        <a:rPr lang="en-US" dirty="0"/>
                        <a:t>The paper reviews different methods for recognizing handwritten Devanagari script, including traditional techniques, machine learning, and deep learning (like CNNs and RNNs).</a:t>
                      </a:r>
                      <a:endParaRPr lang="en-IN" dirty="0"/>
                    </a:p>
                  </a:txBody>
                  <a:tcPr/>
                </a:tc>
                <a:tc>
                  <a:txBody>
                    <a:bodyPr/>
                    <a:lstStyle/>
                    <a:p>
                      <a:pPr marL="0" indent="0" algn="l">
                        <a:buFont typeface="Arial" panose="020B0604020202020204" pitchFamily="34" charset="0"/>
                        <a:buNone/>
                      </a:pPr>
                      <a:r>
                        <a:rPr lang="en-US" dirty="0"/>
                        <a:t>Deep learning has improved accuracy in recognizing complex characters. </a:t>
                      </a:r>
                      <a:br>
                        <a:rPr lang="en-US" dirty="0"/>
                      </a:br>
                      <a:r>
                        <a:rPr lang="en-US" dirty="0"/>
                        <a:t> Combining different methods gives better results.</a:t>
                      </a:r>
                      <a:endParaRPr lang="en-IN" dirty="0"/>
                    </a:p>
                  </a:txBody>
                  <a:tcPr/>
                </a:tc>
                <a:tc>
                  <a:txBody>
                    <a:bodyPr/>
                    <a:lstStyle/>
                    <a:p>
                      <a:pPr algn="just"/>
                      <a:r>
                        <a:rPr lang="en-US" dirty="0"/>
                        <a:t>Recognition is still hard due to character complexity, writing style variation, and overlapping characters.</a:t>
                      </a:r>
                      <a:endParaRPr lang="en-IN" dirty="0"/>
                    </a:p>
                  </a:txBody>
                  <a:tcPr/>
                </a:tc>
                <a:extLst>
                  <a:ext uri="{0D108BD9-81ED-4DB2-BD59-A6C34878D82A}">
                    <a16:rowId xmlns:a16="http://schemas.microsoft.com/office/drawing/2014/main" val="3956414702"/>
                  </a:ext>
                </a:extLst>
              </a:tr>
            </a:tbl>
          </a:graphicData>
        </a:graphic>
      </p:graphicFrame>
      <p:sp>
        <p:nvSpPr>
          <p:cNvPr id="6" name="TextBox 5">
            <a:extLst>
              <a:ext uri="{FF2B5EF4-FFF2-40B4-BE49-F238E27FC236}">
                <a16:creationId xmlns:a16="http://schemas.microsoft.com/office/drawing/2014/main" id="{32482A82-E208-808E-2BE5-9FD0DC556EE9}"/>
              </a:ext>
            </a:extLst>
          </p:cNvPr>
          <p:cNvSpPr txBox="1"/>
          <p:nvPr/>
        </p:nvSpPr>
        <p:spPr>
          <a:xfrm>
            <a:off x="555171" y="304800"/>
            <a:ext cx="6002945" cy="830997"/>
          </a:xfrm>
          <a:prstGeom prst="rect">
            <a:avLst/>
          </a:prstGeom>
          <a:noFill/>
        </p:spPr>
        <p:txBody>
          <a:bodyPr wrap="square" rtlCol="0">
            <a:spAutoFit/>
          </a:bodyPr>
          <a:lstStyle/>
          <a:p>
            <a:r>
              <a:rPr lang="en-IN" sz="4800" b="1" dirty="0"/>
              <a:t>Literature</a:t>
            </a:r>
            <a:r>
              <a:rPr lang="en-IN" sz="4800" dirty="0"/>
              <a:t> </a:t>
            </a:r>
            <a:r>
              <a:rPr lang="en-IN" sz="4800" b="1" dirty="0"/>
              <a:t>Survey</a:t>
            </a:r>
          </a:p>
        </p:txBody>
      </p:sp>
    </p:spTree>
    <p:extLst>
      <p:ext uri="{BB962C8B-B14F-4D97-AF65-F5344CB8AC3E}">
        <p14:creationId xmlns:p14="http://schemas.microsoft.com/office/powerpoint/2010/main" val="320268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AA4C46-6E97-FAFF-BC47-A243A29CFE64}"/>
              </a:ext>
            </a:extLst>
          </p:cNvPr>
          <p:cNvSpPr>
            <a:spLocks noGrp="1"/>
          </p:cNvSpPr>
          <p:nvPr>
            <p:ph type="dt" sz="half" idx="10"/>
          </p:nvPr>
        </p:nvSpPr>
        <p:spPr/>
        <p:txBody>
          <a:bodyPr/>
          <a:lstStyle/>
          <a:p>
            <a:fld id="{11A39CE7-06EB-4D72-85F6-F346CF2EC3B2}" type="datetime1">
              <a:rPr lang="en-IN"/>
              <a:t>12-05-2025</a:t>
            </a:fld>
            <a:endParaRPr lang="en-IN"/>
          </a:p>
        </p:txBody>
      </p:sp>
      <p:sp>
        <p:nvSpPr>
          <p:cNvPr id="3" name="Footer Placeholder 2">
            <a:extLst>
              <a:ext uri="{FF2B5EF4-FFF2-40B4-BE49-F238E27FC236}">
                <a16:creationId xmlns:a16="http://schemas.microsoft.com/office/drawing/2014/main" id="{00F91912-83BD-4996-AA92-BB51D88A721F}"/>
              </a:ext>
            </a:extLst>
          </p:cNvPr>
          <p:cNvSpPr>
            <a:spLocks noGrp="1"/>
          </p:cNvSpPr>
          <p:nvPr>
            <p:ph type="ftr" sz="quarter" idx="11"/>
          </p:nvPr>
        </p:nvSpPr>
        <p:spPr/>
        <p:txBody>
          <a:bodyPr/>
          <a:lstStyle/>
          <a:p>
            <a:r>
              <a:rPr lang="en-GB"/>
              <a:t>DEPARMENT OF CS&amp;E, MITT</a:t>
            </a:r>
            <a:endParaRPr lang="en-IN"/>
          </a:p>
        </p:txBody>
      </p:sp>
      <p:sp>
        <p:nvSpPr>
          <p:cNvPr id="4" name="Slide Number Placeholder 3">
            <a:extLst>
              <a:ext uri="{FF2B5EF4-FFF2-40B4-BE49-F238E27FC236}">
                <a16:creationId xmlns:a16="http://schemas.microsoft.com/office/drawing/2014/main" id="{A966D0EC-F5AA-7DE4-0F52-2E3433230183}"/>
              </a:ext>
            </a:extLst>
          </p:cNvPr>
          <p:cNvSpPr>
            <a:spLocks noGrp="1"/>
          </p:cNvSpPr>
          <p:nvPr>
            <p:ph type="sldNum" sz="quarter" idx="12"/>
          </p:nvPr>
        </p:nvSpPr>
        <p:spPr/>
        <p:txBody>
          <a:bodyPr/>
          <a:lstStyle/>
          <a:p>
            <a:fld id="{B2A7461F-41B8-4D25-B9CE-77A262D740AD}" type="slidenum">
              <a:rPr lang="en-IN"/>
              <a:t>8</a:t>
            </a:fld>
            <a:endParaRPr lang="en-IN"/>
          </a:p>
        </p:txBody>
      </p:sp>
      <p:graphicFrame>
        <p:nvGraphicFramePr>
          <p:cNvPr id="5" name="Table 4">
            <a:extLst>
              <a:ext uri="{FF2B5EF4-FFF2-40B4-BE49-F238E27FC236}">
                <a16:creationId xmlns:a16="http://schemas.microsoft.com/office/drawing/2014/main" id="{5E62EF6E-B4E2-2027-7B7C-D6CFCD88EDD5}"/>
              </a:ext>
            </a:extLst>
          </p:cNvPr>
          <p:cNvGraphicFramePr>
            <a:graphicFrameLocks noGrp="1"/>
          </p:cNvGraphicFramePr>
          <p:nvPr>
            <p:extLst>
              <p:ext uri="{D42A27DB-BD31-4B8C-83A1-F6EECF244321}">
                <p14:modId xmlns:p14="http://schemas.microsoft.com/office/powerpoint/2010/main" val="2205760482"/>
              </p:ext>
            </p:extLst>
          </p:nvPr>
        </p:nvGraphicFramePr>
        <p:xfrm>
          <a:off x="326571" y="252513"/>
          <a:ext cx="8490858" cy="5970521"/>
        </p:xfrm>
        <a:graphic>
          <a:graphicData uri="http://schemas.openxmlformats.org/drawingml/2006/table">
            <a:tbl>
              <a:tblPr firstRow="1" bandRow="1">
                <a:tableStyleId>{5940675A-B579-460E-94D1-54222C63F5DA}</a:tableStyleId>
              </a:tblPr>
              <a:tblGrid>
                <a:gridCol w="745669">
                  <a:extLst>
                    <a:ext uri="{9D8B030D-6E8A-4147-A177-3AD203B41FA5}">
                      <a16:colId xmlns:a16="http://schemas.microsoft.com/office/drawing/2014/main" val="2400380193"/>
                    </a:ext>
                  </a:extLst>
                </a:gridCol>
                <a:gridCol w="919846">
                  <a:extLst>
                    <a:ext uri="{9D8B030D-6E8A-4147-A177-3AD203B41FA5}">
                      <a16:colId xmlns:a16="http://schemas.microsoft.com/office/drawing/2014/main" val="3462503041"/>
                    </a:ext>
                  </a:extLst>
                </a:gridCol>
                <a:gridCol w="1366154">
                  <a:extLst>
                    <a:ext uri="{9D8B030D-6E8A-4147-A177-3AD203B41FA5}">
                      <a16:colId xmlns:a16="http://schemas.microsoft.com/office/drawing/2014/main" val="3642332647"/>
                    </a:ext>
                  </a:extLst>
                </a:gridCol>
                <a:gridCol w="1072246">
                  <a:extLst>
                    <a:ext uri="{9D8B030D-6E8A-4147-A177-3AD203B41FA5}">
                      <a16:colId xmlns:a16="http://schemas.microsoft.com/office/drawing/2014/main" val="2142811995"/>
                    </a:ext>
                  </a:extLst>
                </a:gridCol>
                <a:gridCol w="1741714">
                  <a:extLst>
                    <a:ext uri="{9D8B030D-6E8A-4147-A177-3AD203B41FA5}">
                      <a16:colId xmlns:a16="http://schemas.microsoft.com/office/drawing/2014/main" val="9896344"/>
                    </a:ext>
                  </a:extLst>
                </a:gridCol>
                <a:gridCol w="1513114">
                  <a:extLst>
                    <a:ext uri="{9D8B030D-6E8A-4147-A177-3AD203B41FA5}">
                      <a16:colId xmlns:a16="http://schemas.microsoft.com/office/drawing/2014/main" val="1969229096"/>
                    </a:ext>
                  </a:extLst>
                </a:gridCol>
                <a:gridCol w="1132115">
                  <a:extLst>
                    <a:ext uri="{9D8B030D-6E8A-4147-A177-3AD203B41FA5}">
                      <a16:colId xmlns:a16="http://schemas.microsoft.com/office/drawing/2014/main" val="719400948"/>
                    </a:ext>
                  </a:extLst>
                </a:gridCol>
              </a:tblGrid>
              <a:tr h="4900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Sl.no</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Published Year</a:t>
                      </a:r>
                    </a:p>
                  </a:txBody>
                  <a:tcPr/>
                </a:tc>
                <a:tc>
                  <a:txBody>
                    <a:bodyPr/>
                    <a:lstStyle/>
                    <a:p>
                      <a:r>
                        <a:rPr lang="en-IN" dirty="0"/>
                        <a:t>Title </a:t>
                      </a:r>
                      <a:endParaRPr lang="en-IN" dirty="0">
                        <a:latin typeface="+mj-lt"/>
                      </a:endParaRPr>
                    </a:p>
                  </a:txBody>
                  <a:tcPr/>
                </a:tc>
                <a:tc>
                  <a:txBody>
                    <a:bodyPr/>
                    <a:lstStyle/>
                    <a:p>
                      <a:r>
                        <a:rPr lang="en-IN" dirty="0"/>
                        <a:t>Authors</a:t>
                      </a:r>
                    </a:p>
                  </a:txBody>
                  <a:tcPr/>
                </a:tc>
                <a:tc>
                  <a:txBody>
                    <a:bodyPr/>
                    <a:lstStyle/>
                    <a:p>
                      <a:r>
                        <a:rPr lang="en-IN" dirty="0"/>
                        <a:t>Methodology/</a:t>
                      </a:r>
                    </a:p>
                    <a:p>
                      <a:r>
                        <a:rPr lang="en-IN" dirty="0"/>
                        <a:t>Techniques used</a:t>
                      </a:r>
                    </a:p>
                  </a:txBody>
                  <a:tcPr/>
                </a:tc>
                <a:tc>
                  <a:txBody>
                    <a:bodyPr/>
                    <a:lstStyle/>
                    <a:p>
                      <a:r>
                        <a:rPr lang="en-US" dirty="0" err="1"/>
                        <a:t>Contributuon</a:t>
                      </a:r>
                      <a:endParaRPr lang="en-IN" dirty="0"/>
                    </a:p>
                  </a:txBody>
                  <a:tcPr/>
                </a:tc>
                <a:tc>
                  <a:txBody>
                    <a:bodyPr/>
                    <a:lstStyle/>
                    <a:p>
                      <a:r>
                        <a:rPr lang="en-IN" dirty="0"/>
                        <a:t>Limitation</a:t>
                      </a:r>
                    </a:p>
                  </a:txBody>
                  <a:tcPr/>
                </a:tc>
                <a:extLst>
                  <a:ext uri="{0D108BD9-81ED-4DB2-BD59-A6C34878D82A}">
                    <a16:rowId xmlns:a16="http://schemas.microsoft.com/office/drawing/2014/main" val="3325303744"/>
                  </a:ext>
                </a:extLst>
              </a:tr>
              <a:tr h="2441825">
                <a:tc>
                  <a:txBody>
                    <a:bodyPr/>
                    <a:lstStyle/>
                    <a:p>
                      <a:r>
                        <a:rPr lang="en-IN" dirty="0"/>
                        <a:t>2</a:t>
                      </a:r>
                    </a:p>
                  </a:txBody>
                  <a:tcPr/>
                </a:tc>
                <a:tc>
                  <a:txBody>
                    <a:bodyPr/>
                    <a:lstStyle/>
                    <a:p>
                      <a:r>
                        <a:rPr lang="en-IN" dirty="0"/>
                        <a:t>2024</a:t>
                      </a:r>
                    </a:p>
                  </a:txBody>
                  <a:tcPr/>
                </a:tc>
                <a:tc>
                  <a:txBody>
                    <a:bodyPr/>
                    <a:lstStyle/>
                    <a:p>
                      <a:r>
                        <a:rPr lang="en-US" i="0" dirty="0">
                          <a:latin typeface="+mj-lt"/>
                        </a:rPr>
                        <a:t>Stroke-Based Data Augmentation for Enhancing OCR of Ancient Handwritten Scripts</a:t>
                      </a:r>
                      <a:r>
                        <a:rPr lang="en-US" dirty="0">
                          <a:latin typeface="+mj-lt"/>
                        </a:rPr>
                        <a:t>.</a:t>
                      </a:r>
                      <a:endParaRPr lang="en-IN" dirty="0">
                        <a:latin typeface="+mj-lt"/>
                      </a:endParaRPr>
                    </a:p>
                  </a:txBody>
                  <a:tcPr/>
                </a:tc>
                <a:tc>
                  <a:txBody>
                    <a:bodyPr/>
                    <a:lstStyle/>
                    <a:p>
                      <a:r>
                        <a:rPr lang="en-US" dirty="0"/>
                        <a:t>M. P. Ayyoob and P. Muhamed Ilyas </a:t>
                      </a:r>
                      <a:endParaRPr lang="en-IN" dirty="0"/>
                    </a:p>
                  </a:txBody>
                  <a:tcPr/>
                </a:tc>
                <a:tc>
                  <a:txBody>
                    <a:bodyPr/>
                    <a:lstStyle/>
                    <a:p>
                      <a:r>
                        <a:rPr lang="en-US" dirty="0"/>
                        <a:t>Used stroke-level edits like thickness and direction changes. </a:t>
                      </a:r>
                      <a:br>
                        <a:rPr lang="en-US" dirty="0"/>
                      </a:br>
                      <a:r>
                        <a:rPr lang="en-US" dirty="0"/>
                        <a:t>Keeps character shape intact. </a:t>
                      </a:r>
                      <a:br>
                        <a:rPr lang="en-US" dirty="0"/>
                      </a:br>
                      <a:endParaRPr lang="en-IN" dirty="0"/>
                    </a:p>
                  </a:txBody>
                  <a:tcPr/>
                </a:tc>
                <a:tc>
                  <a:txBody>
                    <a:bodyPr/>
                    <a:lstStyle/>
                    <a:p>
                      <a:r>
                        <a:rPr lang="en-US" dirty="0"/>
                        <a:t>Improved OCR accuracy by 7–10%. </a:t>
                      </a:r>
                      <a:br>
                        <a:rPr lang="en-US" dirty="0"/>
                      </a:br>
                      <a:r>
                        <a:rPr lang="en-US" dirty="0"/>
                        <a:t>Created realistic handwriting variations. </a:t>
                      </a:r>
                      <a:br>
                        <a:rPr lang="en-US" dirty="0"/>
                      </a:br>
                      <a:endParaRPr lang="en-IN" dirty="0"/>
                    </a:p>
                  </a:txBody>
                  <a:tcPr/>
                </a:tc>
                <a:tc>
                  <a:txBody>
                    <a:bodyPr/>
                    <a:lstStyle/>
                    <a:p>
                      <a:r>
                        <a:rPr lang="en-US" dirty="0"/>
                        <a:t>Tested only on </a:t>
                      </a:r>
                      <a:r>
                        <a:rPr lang="en-US" dirty="0" err="1"/>
                        <a:t>Vattezhuthu</a:t>
                      </a:r>
                      <a:r>
                        <a:rPr lang="en-US" dirty="0"/>
                        <a:t> script. </a:t>
                      </a:r>
                      <a:br>
                        <a:rPr lang="en-US" dirty="0"/>
                      </a:br>
                      <a:r>
                        <a:rPr lang="en-US" dirty="0"/>
                        <a:t>Needs expansion to other scripts. </a:t>
                      </a:r>
                      <a:br>
                        <a:rPr lang="en-US" dirty="0"/>
                      </a:br>
                      <a:endParaRPr lang="en-IN" dirty="0"/>
                    </a:p>
                  </a:txBody>
                  <a:tcPr/>
                </a:tc>
                <a:extLst>
                  <a:ext uri="{0D108BD9-81ED-4DB2-BD59-A6C34878D82A}">
                    <a16:rowId xmlns:a16="http://schemas.microsoft.com/office/drawing/2014/main" val="3956414702"/>
                  </a:ext>
                </a:extLst>
              </a:tr>
              <a:tr h="2770121">
                <a:tc>
                  <a:txBody>
                    <a:bodyPr/>
                    <a:lstStyle/>
                    <a:p>
                      <a:r>
                        <a:rPr lang="en-IN" dirty="0"/>
                        <a:t>3</a:t>
                      </a:r>
                    </a:p>
                  </a:txBody>
                  <a:tcPr/>
                </a:tc>
                <a:tc>
                  <a:txBody>
                    <a:bodyPr/>
                    <a:lstStyle/>
                    <a:p>
                      <a:r>
                        <a:rPr lang="en-IN" dirty="0"/>
                        <a:t>2023</a:t>
                      </a:r>
                    </a:p>
                  </a:txBody>
                  <a:tcPr/>
                </a:tc>
                <a:tc>
                  <a:txBody>
                    <a:bodyPr/>
                    <a:lstStyle/>
                    <a:p>
                      <a:r>
                        <a:rPr lang="en-US" i="0" dirty="0">
                          <a:latin typeface="+mn-lt"/>
                        </a:rPr>
                        <a:t>Deep Learning Character Recognition of Handwritten Devanagari Script.</a:t>
                      </a:r>
                      <a:endParaRPr lang="en-IN" i="0" dirty="0">
                        <a:latin typeface="+mn-lt"/>
                      </a:endParaRPr>
                    </a:p>
                  </a:txBody>
                  <a:tcPr/>
                </a:tc>
                <a:tc>
                  <a:txBody>
                    <a:bodyPr/>
                    <a:lstStyle/>
                    <a:p>
                      <a:r>
                        <a:rPr lang="en-US" dirty="0"/>
                        <a:t>Arpit Sharma and Mithun B N</a:t>
                      </a:r>
                      <a:endParaRPr lang="en-IN" dirty="0"/>
                    </a:p>
                  </a:txBody>
                  <a:tcPr/>
                </a:tc>
                <a:tc>
                  <a:txBody>
                    <a:bodyPr/>
                    <a:lstStyle/>
                    <a:p>
                      <a:r>
                        <a:rPr lang="en-US" dirty="0"/>
                        <a:t>Surveyed deep learning and ML models. </a:t>
                      </a:r>
                      <a:br>
                        <a:rPr lang="en-US" dirty="0"/>
                      </a:br>
                      <a:r>
                        <a:rPr lang="en-US" dirty="0"/>
                        <a:t>Focused on Devanagari script. </a:t>
                      </a:r>
                      <a:br>
                        <a:rPr lang="en-US" dirty="0"/>
                      </a:br>
                      <a:r>
                        <a:rPr lang="en-US" dirty="0"/>
                        <a:t>Compared CNNs, transfer learning</a:t>
                      </a:r>
                      <a:endParaRPr lang="en-IN" dirty="0"/>
                    </a:p>
                  </a:txBody>
                  <a:tcPr/>
                </a:tc>
                <a:tc>
                  <a:txBody>
                    <a:bodyPr/>
                    <a:lstStyle/>
                    <a:p>
                      <a:r>
                        <a:rPr lang="en-US" dirty="0"/>
                        <a:t>Deep learning gives better results than traditional ML.</a:t>
                      </a:r>
                      <a:endParaRPr lang="en-IN" dirty="0"/>
                    </a:p>
                  </a:txBody>
                  <a:tcPr/>
                </a:tc>
                <a:tc>
                  <a:txBody>
                    <a:bodyPr/>
                    <a:lstStyle/>
                    <a:p>
                      <a:r>
                        <a:rPr lang="en-US" dirty="0"/>
                        <a:t>Limited datasets. </a:t>
                      </a:r>
                      <a:br>
                        <a:rPr lang="en-US" dirty="0"/>
                      </a:br>
                      <a:r>
                        <a:rPr lang="en-US" dirty="0"/>
                        <a:t>ML models lack adaptability. </a:t>
                      </a:r>
                      <a:br>
                        <a:rPr lang="en-US" dirty="0"/>
                      </a:br>
                      <a:endParaRPr lang="en-IN" dirty="0"/>
                    </a:p>
                  </a:txBody>
                  <a:tcPr/>
                </a:tc>
                <a:extLst>
                  <a:ext uri="{0D108BD9-81ED-4DB2-BD59-A6C34878D82A}">
                    <a16:rowId xmlns:a16="http://schemas.microsoft.com/office/drawing/2014/main" val="182238545"/>
                  </a:ext>
                </a:extLst>
              </a:tr>
            </a:tbl>
          </a:graphicData>
        </a:graphic>
      </p:graphicFrame>
    </p:spTree>
    <p:extLst>
      <p:ext uri="{BB962C8B-B14F-4D97-AF65-F5344CB8AC3E}">
        <p14:creationId xmlns:p14="http://schemas.microsoft.com/office/powerpoint/2010/main" val="3821166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20FD64-1C34-0665-8C80-D98101F7C4DD}"/>
              </a:ext>
            </a:extLst>
          </p:cNvPr>
          <p:cNvSpPr>
            <a:spLocks noGrp="1"/>
          </p:cNvSpPr>
          <p:nvPr>
            <p:ph type="dt" sz="half" idx="10"/>
          </p:nvPr>
        </p:nvSpPr>
        <p:spPr/>
        <p:txBody>
          <a:bodyPr/>
          <a:lstStyle/>
          <a:p>
            <a:fld id="{11A39CE7-06EB-4D72-85F6-F346CF2EC3B2}" type="datetime1">
              <a:rPr lang="en-IN"/>
              <a:t>12-05-2025</a:t>
            </a:fld>
            <a:endParaRPr lang="en-IN"/>
          </a:p>
        </p:txBody>
      </p:sp>
      <p:sp>
        <p:nvSpPr>
          <p:cNvPr id="3" name="Footer Placeholder 2">
            <a:extLst>
              <a:ext uri="{FF2B5EF4-FFF2-40B4-BE49-F238E27FC236}">
                <a16:creationId xmlns:a16="http://schemas.microsoft.com/office/drawing/2014/main" id="{B7D5D0F4-769B-5B5E-553A-4CE15745B6C1}"/>
              </a:ext>
            </a:extLst>
          </p:cNvPr>
          <p:cNvSpPr>
            <a:spLocks noGrp="1"/>
          </p:cNvSpPr>
          <p:nvPr>
            <p:ph type="ftr" sz="quarter" idx="11"/>
          </p:nvPr>
        </p:nvSpPr>
        <p:spPr/>
        <p:txBody>
          <a:bodyPr/>
          <a:lstStyle/>
          <a:p>
            <a:r>
              <a:rPr lang="en-GB"/>
              <a:t>DEPARMENT OF CS&amp;E, MITT</a:t>
            </a:r>
            <a:endParaRPr lang="en-IN"/>
          </a:p>
        </p:txBody>
      </p:sp>
      <p:sp>
        <p:nvSpPr>
          <p:cNvPr id="4" name="Slide Number Placeholder 3">
            <a:extLst>
              <a:ext uri="{FF2B5EF4-FFF2-40B4-BE49-F238E27FC236}">
                <a16:creationId xmlns:a16="http://schemas.microsoft.com/office/drawing/2014/main" id="{A1E143DC-B015-9517-DCA1-B591E586C453}"/>
              </a:ext>
            </a:extLst>
          </p:cNvPr>
          <p:cNvSpPr>
            <a:spLocks noGrp="1"/>
          </p:cNvSpPr>
          <p:nvPr>
            <p:ph type="sldNum" sz="quarter" idx="12"/>
          </p:nvPr>
        </p:nvSpPr>
        <p:spPr/>
        <p:txBody>
          <a:bodyPr/>
          <a:lstStyle/>
          <a:p>
            <a:fld id="{B2A7461F-41B8-4D25-B9CE-77A262D740AD}" type="slidenum">
              <a:rPr lang="en-IN"/>
              <a:t>9</a:t>
            </a:fld>
            <a:endParaRPr lang="en-IN"/>
          </a:p>
        </p:txBody>
      </p:sp>
      <p:graphicFrame>
        <p:nvGraphicFramePr>
          <p:cNvPr id="5" name="Table 4">
            <a:extLst>
              <a:ext uri="{FF2B5EF4-FFF2-40B4-BE49-F238E27FC236}">
                <a16:creationId xmlns:a16="http://schemas.microsoft.com/office/drawing/2014/main" id="{78411C63-6508-A234-DA8B-4479006A324C}"/>
              </a:ext>
            </a:extLst>
          </p:cNvPr>
          <p:cNvGraphicFramePr>
            <a:graphicFrameLocks noGrp="1"/>
          </p:cNvGraphicFramePr>
          <p:nvPr>
            <p:extLst>
              <p:ext uri="{D42A27DB-BD31-4B8C-83A1-F6EECF244321}">
                <p14:modId xmlns:p14="http://schemas.microsoft.com/office/powerpoint/2010/main" val="3667571481"/>
              </p:ext>
            </p:extLst>
          </p:nvPr>
        </p:nvGraphicFramePr>
        <p:xfrm>
          <a:off x="326571" y="100548"/>
          <a:ext cx="8490858" cy="6359238"/>
        </p:xfrm>
        <a:graphic>
          <a:graphicData uri="http://schemas.openxmlformats.org/drawingml/2006/table">
            <a:tbl>
              <a:tblPr firstRow="1" bandRow="1">
                <a:tableStyleId>{5940675A-B579-460E-94D1-54222C63F5DA}</a:tableStyleId>
              </a:tblPr>
              <a:tblGrid>
                <a:gridCol w="745669">
                  <a:extLst>
                    <a:ext uri="{9D8B030D-6E8A-4147-A177-3AD203B41FA5}">
                      <a16:colId xmlns:a16="http://schemas.microsoft.com/office/drawing/2014/main" val="2400380193"/>
                    </a:ext>
                  </a:extLst>
                </a:gridCol>
                <a:gridCol w="963389">
                  <a:extLst>
                    <a:ext uri="{9D8B030D-6E8A-4147-A177-3AD203B41FA5}">
                      <a16:colId xmlns:a16="http://schemas.microsoft.com/office/drawing/2014/main" val="3462503041"/>
                    </a:ext>
                  </a:extLst>
                </a:gridCol>
                <a:gridCol w="1322611">
                  <a:extLst>
                    <a:ext uri="{9D8B030D-6E8A-4147-A177-3AD203B41FA5}">
                      <a16:colId xmlns:a16="http://schemas.microsoft.com/office/drawing/2014/main" val="3642332647"/>
                    </a:ext>
                  </a:extLst>
                </a:gridCol>
                <a:gridCol w="1072246">
                  <a:extLst>
                    <a:ext uri="{9D8B030D-6E8A-4147-A177-3AD203B41FA5}">
                      <a16:colId xmlns:a16="http://schemas.microsoft.com/office/drawing/2014/main" val="2142811995"/>
                    </a:ext>
                  </a:extLst>
                </a:gridCol>
                <a:gridCol w="1621971">
                  <a:extLst>
                    <a:ext uri="{9D8B030D-6E8A-4147-A177-3AD203B41FA5}">
                      <a16:colId xmlns:a16="http://schemas.microsoft.com/office/drawing/2014/main" val="9896344"/>
                    </a:ext>
                  </a:extLst>
                </a:gridCol>
                <a:gridCol w="1469572">
                  <a:extLst>
                    <a:ext uri="{9D8B030D-6E8A-4147-A177-3AD203B41FA5}">
                      <a16:colId xmlns:a16="http://schemas.microsoft.com/office/drawing/2014/main" val="1969229096"/>
                    </a:ext>
                  </a:extLst>
                </a:gridCol>
                <a:gridCol w="1295400">
                  <a:extLst>
                    <a:ext uri="{9D8B030D-6E8A-4147-A177-3AD203B41FA5}">
                      <a16:colId xmlns:a16="http://schemas.microsoft.com/office/drawing/2014/main" val="719400948"/>
                    </a:ext>
                  </a:extLst>
                </a:gridCol>
              </a:tblGrid>
              <a:tr h="6899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Sl.no</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Published Year</a:t>
                      </a:r>
                    </a:p>
                  </a:txBody>
                  <a:tcPr/>
                </a:tc>
                <a:tc>
                  <a:txBody>
                    <a:bodyPr/>
                    <a:lstStyle/>
                    <a:p>
                      <a:r>
                        <a:rPr lang="en-IN" dirty="0"/>
                        <a:t>Title </a:t>
                      </a:r>
                    </a:p>
                  </a:txBody>
                  <a:tcPr/>
                </a:tc>
                <a:tc>
                  <a:txBody>
                    <a:bodyPr/>
                    <a:lstStyle/>
                    <a:p>
                      <a:r>
                        <a:rPr lang="en-IN" dirty="0"/>
                        <a:t>Authors</a:t>
                      </a:r>
                    </a:p>
                  </a:txBody>
                  <a:tcPr/>
                </a:tc>
                <a:tc>
                  <a:txBody>
                    <a:bodyPr/>
                    <a:lstStyle/>
                    <a:p>
                      <a:r>
                        <a:rPr lang="en-IN" dirty="0"/>
                        <a:t>Methodology</a:t>
                      </a:r>
                    </a:p>
                  </a:txBody>
                  <a:tcPr/>
                </a:tc>
                <a:tc>
                  <a:txBody>
                    <a:bodyPr/>
                    <a:lstStyle/>
                    <a:p>
                      <a:endParaRPr lang="en-IN" dirty="0"/>
                    </a:p>
                    <a:p>
                      <a:r>
                        <a:rPr lang="en-IN" dirty="0"/>
                        <a:t>Contribution</a:t>
                      </a:r>
                    </a:p>
                  </a:txBody>
                  <a:tcPr/>
                </a:tc>
                <a:tc>
                  <a:txBody>
                    <a:bodyPr/>
                    <a:lstStyle/>
                    <a:p>
                      <a:r>
                        <a:rPr lang="en-IN" dirty="0"/>
                        <a:t>Limitations</a:t>
                      </a:r>
                    </a:p>
                  </a:txBody>
                  <a:tcPr/>
                </a:tc>
                <a:extLst>
                  <a:ext uri="{0D108BD9-81ED-4DB2-BD59-A6C34878D82A}">
                    <a16:rowId xmlns:a16="http://schemas.microsoft.com/office/drawing/2014/main" val="4020039216"/>
                  </a:ext>
                </a:extLst>
              </a:tr>
              <a:tr h="1827804">
                <a:tc>
                  <a:txBody>
                    <a:bodyPr/>
                    <a:lstStyle/>
                    <a:p>
                      <a:r>
                        <a:rPr lang="en-IN" dirty="0"/>
                        <a:t>4</a:t>
                      </a:r>
                    </a:p>
                  </a:txBody>
                  <a:tcPr/>
                </a:tc>
                <a:tc>
                  <a:txBody>
                    <a:bodyPr/>
                    <a:lstStyle/>
                    <a:p>
                      <a:r>
                        <a:rPr lang="en-IN" dirty="0"/>
                        <a:t>2022</a:t>
                      </a:r>
                    </a:p>
                  </a:txBody>
                  <a:tcPr/>
                </a:tc>
                <a:tc>
                  <a:txBody>
                    <a:bodyPr/>
                    <a:lstStyle/>
                    <a:p>
                      <a:r>
                        <a:rPr lang="en-US" dirty="0"/>
                        <a:t>A Comparative Study of Handwritten Devanagari Script Character Recognition Techniques</a:t>
                      </a:r>
                      <a:endParaRPr lang="en-IN" dirty="0"/>
                    </a:p>
                  </a:txBody>
                  <a:tcPr/>
                </a:tc>
                <a:tc>
                  <a:txBody>
                    <a:bodyPr/>
                    <a:lstStyle/>
                    <a:p>
                      <a:r>
                        <a:rPr lang="en-IN" dirty="0" err="1"/>
                        <a:t>Ranadeep</a:t>
                      </a:r>
                      <a:r>
                        <a:rPr lang="en-IN" dirty="0"/>
                        <a:t> Dey, Pranav </a:t>
                      </a:r>
                      <a:r>
                        <a:rPr lang="en-IN" dirty="0" err="1"/>
                        <a:t>Gawade</a:t>
                      </a:r>
                      <a:r>
                        <a:rPr lang="en-IN" dirty="0"/>
                        <a:t>, Ria </a:t>
                      </a:r>
                      <a:r>
                        <a:rPr lang="en-IN" dirty="0" err="1"/>
                        <a:t>Sigtia</a:t>
                      </a:r>
                      <a:endParaRPr lang="en-IN" dirty="0"/>
                    </a:p>
                  </a:txBody>
                  <a:tcPr/>
                </a:tc>
                <a:tc>
                  <a:txBody>
                    <a:bodyPr/>
                    <a:lstStyle/>
                    <a:p>
                      <a:r>
                        <a:rPr lang="en-US" dirty="0"/>
                        <a:t>Compared CNN and HOG for feature extraction. </a:t>
                      </a:r>
                      <a:br>
                        <a:rPr lang="en-US" dirty="0"/>
                      </a:br>
                      <a:r>
                        <a:rPr lang="en-US" dirty="0"/>
                        <a:t>Used SVM, MLP, KNN, and Random Forest classifiers. </a:t>
                      </a:r>
                      <a:br>
                        <a:rPr lang="en-US" dirty="0"/>
                      </a:br>
                      <a:endParaRPr lang="en-IN" dirty="0"/>
                    </a:p>
                  </a:txBody>
                  <a:tcPr/>
                </a:tc>
                <a:tc>
                  <a:txBody>
                    <a:bodyPr/>
                    <a:lstStyle/>
                    <a:p>
                      <a:pPr algn="l"/>
                      <a:r>
                        <a:rPr lang="en-US" dirty="0"/>
                        <a:t>CNN with SVM gave the best accuracy. </a:t>
                      </a:r>
                      <a:br>
                        <a:rPr lang="en-US" dirty="0"/>
                      </a:br>
                      <a:r>
                        <a:rPr lang="en-US" dirty="0"/>
                        <a:t>HOG was faster but slightly less accurate. </a:t>
                      </a:r>
                      <a:br>
                        <a:rPr lang="en-US" dirty="0"/>
                      </a:br>
                      <a:endParaRPr lang="en-IN" dirty="0"/>
                    </a:p>
                  </a:txBody>
                  <a:tcPr/>
                </a:tc>
                <a:tc>
                  <a:txBody>
                    <a:bodyPr/>
                    <a:lstStyle/>
                    <a:p>
                      <a:r>
                        <a:rPr lang="en-US" dirty="0"/>
                        <a:t>CNN training takes more time. </a:t>
                      </a:r>
                      <a:br>
                        <a:rPr lang="en-US" dirty="0"/>
                      </a:br>
                      <a:r>
                        <a:rPr lang="en-US" dirty="0"/>
                        <a:t>Devanagari word segmentation is still a major challenge. </a:t>
                      </a:r>
                      <a:br>
                        <a:rPr lang="en-US" dirty="0"/>
                      </a:br>
                      <a:endParaRPr lang="en-IN" dirty="0"/>
                    </a:p>
                  </a:txBody>
                  <a:tcPr/>
                </a:tc>
                <a:extLst>
                  <a:ext uri="{0D108BD9-81ED-4DB2-BD59-A6C34878D82A}">
                    <a16:rowId xmlns:a16="http://schemas.microsoft.com/office/drawing/2014/main" val="3956414702"/>
                  </a:ext>
                </a:extLst>
              </a:tr>
              <a:tr h="1929927">
                <a:tc>
                  <a:txBody>
                    <a:bodyPr/>
                    <a:lstStyle/>
                    <a:p>
                      <a:r>
                        <a:rPr lang="en-IN" dirty="0"/>
                        <a:t>5</a:t>
                      </a:r>
                    </a:p>
                  </a:txBody>
                  <a:tcPr/>
                </a:tc>
                <a:tc>
                  <a:txBody>
                    <a:bodyPr/>
                    <a:lstStyle/>
                    <a:p>
                      <a:r>
                        <a:rPr lang="en-IN" dirty="0"/>
                        <a:t>2022</a:t>
                      </a:r>
                    </a:p>
                  </a:txBody>
                  <a:tcPr/>
                </a:tc>
                <a:tc>
                  <a:txBody>
                    <a:bodyPr/>
                    <a:lstStyle/>
                    <a:p>
                      <a:r>
                        <a:rPr lang="en-US" i="0" dirty="0"/>
                        <a:t>Digitization of Handwritten Devanagari Text using CNN Transfer Learning</a:t>
                      </a:r>
                      <a:r>
                        <a:rPr lang="en-US" dirty="0"/>
                        <a:t>.</a:t>
                      </a:r>
                      <a:endParaRPr lang="en-IN" dirty="0"/>
                    </a:p>
                  </a:txBody>
                  <a:tcPr/>
                </a:tc>
                <a:tc>
                  <a:txBody>
                    <a:bodyPr/>
                    <a:lstStyle/>
                    <a:p>
                      <a:r>
                        <a:rPr lang="en-IN" dirty="0"/>
                        <a:t>Sandeep D. Pande, Pramod P. Jadhav, Rahul Joshi</a:t>
                      </a:r>
                    </a:p>
                  </a:txBody>
                  <a:tcPr/>
                </a:tc>
                <a:tc>
                  <a:txBody>
                    <a:bodyPr/>
                    <a:lstStyle/>
                    <a:p>
                      <a:r>
                        <a:rPr lang="en-US" dirty="0"/>
                        <a:t>Used CNN with transfer learning on DHCD dataset. </a:t>
                      </a:r>
                      <a:br>
                        <a:rPr lang="en-US" dirty="0"/>
                      </a:br>
                      <a:br>
                        <a:rPr lang="en-US" dirty="0"/>
                      </a:br>
                      <a:endParaRPr lang="en-IN" dirty="0"/>
                    </a:p>
                  </a:txBody>
                  <a:tcPr/>
                </a:tc>
                <a:tc>
                  <a:txBody>
                    <a:bodyPr/>
                    <a:lstStyle/>
                    <a:p>
                      <a:r>
                        <a:rPr lang="en-US" dirty="0"/>
                        <a:t>Used dictionary-based conflict resolution for better word prediction.</a:t>
                      </a:r>
                      <a:endParaRPr lang="en-IN" dirty="0"/>
                    </a:p>
                  </a:txBody>
                  <a:tcPr/>
                </a:tc>
                <a:tc>
                  <a:txBody>
                    <a:bodyPr/>
                    <a:lstStyle/>
                    <a:p>
                      <a:r>
                        <a:rPr lang="en-US" dirty="0"/>
                        <a:t>Depends heavily on the dataset. </a:t>
                      </a:r>
                      <a:br>
                        <a:rPr lang="en-US" dirty="0"/>
                      </a:br>
                      <a:r>
                        <a:rPr lang="en-US" dirty="0"/>
                        <a:t>Needs improvement for characters.</a:t>
                      </a:r>
                      <a:endParaRPr lang="en-IN" dirty="0"/>
                    </a:p>
                  </a:txBody>
                  <a:tcPr/>
                </a:tc>
                <a:extLst>
                  <a:ext uri="{0D108BD9-81ED-4DB2-BD59-A6C34878D82A}">
                    <a16:rowId xmlns:a16="http://schemas.microsoft.com/office/drawing/2014/main" val="182238545"/>
                  </a:ext>
                </a:extLst>
              </a:tr>
            </a:tbl>
          </a:graphicData>
        </a:graphic>
      </p:graphicFrame>
    </p:spTree>
    <p:extLst>
      <p:ext uri="{BB962C8B-B14F-4D97-AF65-F5344CB8AC3E}">
        <p14:creationId xmlns:p14="http://schemas.microsoft.com/office/powerpoint/2010/main" val="3652488807"/>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TNR">
      <a:majorFont>
        <a:latin typeface="Times New Roman"/>
        <a:ea typeface=""/>
        <a:cs typeface=""/>
      </a:majorFont>
      <a:minorFont>
        <a:latin typeface="Times New Roman"/>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551</TotalTime>
  <Words>3619</Words>
  <Application>Microsoft Office PowerPoint</Application>
  <PresentationFormat>On-screen Show (4:3)</PresentationFormat>
  <Paragraphs>681</Paragraphs>
  <Slides>45</Slides>
  <Notes>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45</vt:i4>
      </vt:variant>
    </vt:vector>
  </HeadingPairs>
  <TitlesOfParts>
    <vt:vector size="53" baseType="lpstr">
      <vt:lpstr>Arial</vt:lpstr>
      <vt:lpstr>Calibri</vt:lpstr>
      <vt:lpstr>Calibri Light</vt:lpstr>
      <vt:lpstr>Cambria</vt:lpstr>
      <vt:lpstr>Times New Roman</vt:lpstr>
      <vt:lpstr>Wingdings</vt:lpstr>
      <vt:lpstr>Retrospect</vt:lpstr>
      <vt:lpstr>Retrospect</vt:lpstr>
      <vt:lpstr>Digitizing Sanskrit Scripts</vt:lpstr>
      <vt:lpstr>Contents</vt:lpstr>
      <vt:lpstr>Introduction</vt:lpstr>
      <vt:lpstr>PowerPoint Presentation</vt:lpstr>
      <vt:lpstr>Scope Of Project</vt:lpstr>
      <vt:lpstr>Motivation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Functional requirements </vt:lpstr>
      <vt:lpstr>Non Functional requirements </vt:lpstr>
      <vt:lpstr>Feasibility Study </vt:lpstr>
      <vt:lpstr>Feasibility Study </vt:lpstr>
      <vt:lpstr> System Architecture overview </vt:lpstr>
      <vt:lpstr>Use Case</vt:lpstr>
      <vt:lpstr>Class Diagram</vt:lpstr>
      <vt:lpstr>Sequence Diagram</vt:lpstr>
      <vt:lpstr>Activity Diagram </vt:lpstr>
      <vt:lpstr>High Level Design </vt:lpstr>
      <vt:lpstr>Low Level Design </vt:lpstr>
      <vt:lpstr>    Requirement Traceability Matrix (RTM)   </vt:lpstr>
      <vt:lpstr>PowerPoint Presentation</vt:lpstr>
      <vt:lpstr>PowerPoint Presentation</vt:lpstr>
      <vt:lpstr>Datasets</vt:lpstr>
      <vt:lpstr>PowerPoint Presentation</vt:lpstr>
      <vt:lpstr>PowerPoint Presentation</vt:lpstr>
      <vt:lpstr>Implementation</vt:lpstr>
      <vt:lpstr>PowerPoint Presentation</vt:lpstr>
      <vt:lpstr>PowerPoint Presentation</vt:lpstr>
      <vt:lpstr>Testing</vt:lpstr>
      <vt:lpstr>PowerPoint Presentation</vt:lpstr>
      <vt:lpstr>PowerPoint Presentation</vt:lpstr>
      <vt:lpstr>Results and Discussion</vt:lpstr>
      <vt:lpstr>PowerPoint Presentation</vt:lpstr>
      <vt:lpstr>PowerPoint Presentation</vt:lpstr>
      <vt:lpstr>Conclusion and Future Enhancement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Microsoft account</dc:creator>
  <cp:lastModifiedBy>Yashaswini S</cp:lastModifiedBy>
  <cp:revision>25</cp:revision>
  <dcterms:created xsi:type="dcterms:W3CDTF">2025-04-10T06:39:12Z</dcterms:created>
  <dcterms:modified xsi:type="dcterms:W3CDTF">2025-05-12T14:22:54Z</dcterms:modified>
</cp:coreProperties>
</file>